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8" r:id="rId3"/>
    <p:sldId id="263" r:id="rId4"/>
    <p:sldId id="284" r:id="rId5"/>
    <p:sldId id="264" r:id="rId6"/>
    <p:sldId id="265" r:id="rId7"/>
    <p:sldId id="278" r:id="rId8"/>
    <p:sldId id="260" r:id="rId9"/>
    <p:sldId id="279" r:id="rId10"/>
    <p:sldId id="267" r:id="rId11"/>
    <p:sldId id="280" r:id="rId12"/>
    <p:sldId id="262" r:id="rId13"/>
    <p:sldId id="281" r:id="rId14"/>
    <p:sldId id="268" r:id="rId15"/>
    <p:sldId id="282" r:id="rId16"/>
    <p:sldId id="271" r:id="rId17"/>
    <p:sldId id="272" r:id="rId18"/>
    <p:sldId id="273" r:id="rId19"/>
    <p:sldId id="269" r:id="rId20"/>
    <p:sldId id="270" r:id="rId21"/>
    <p:sldId id="274" r:id="rId22"/>
    <p:sldId id="275" r:id="rId23"/>
    <p:sldId id="257" r:id="rId24"/>
    <p:sldId id="261" r:id="rId25"/>
    <p:sldId id="283" r:id="rId26"/>
    <p:sldId id="276"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99" d="100"/>
          <a:sy n="99" d="100"/>
        </p:scale>
        <p:origin x="-1134" y="-84"/>
      </p:cViewPr>
      <p:guideLst>
        <p:guide orient="horz" pos="2160"/>
        <p:guide pos="2880"/>
      </p:guideLst>
    </p:cSldViewPr>
  </p:slideViewPr>
  <p:notesTextViewPr>
    <p:cViewPr>
      <p:scale>
        <a:sx n="1" d="1"/>
        <a:sy n="1" d="1"/>
      </p:scale>
      <p:origin x="0" y="0"/>
    </p:cViewPr>
  </p:notesTextViewPr>
  <p:sorterViewPr>
    <p:cViewPr>
      <p:scale>
        <a:sx n="100" d="100"/>
        <a:sy n="100" d="100"/>
      </p:scale>
      <p:origin x="0" y="564"/>
    </p:cViewPr>
  </p:sorterViewPr>
  <p:notesViewPr>
    <p:cSldViewPr>
      <p:cViewPr varScale="1">
        <p:scale>
          <a:sx n="79" d="100"/>
          <a:sy n="79"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58C77-8E8B-48C4-8BDE-2C8792EF7ACA}" type="datetimeFigureOut">
              <a:rPr lang="en-US" smtClean="0"/>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D96AB-979B-4E81-9059-DAFFFAAC4ED1}" type="slidenum">
              <a:rPr lang="en-US" smtClean="0"/>
              <a:t>‹#›</a:t>
            </a:fld>
            <a:endParaRPr lang="en-US"/>
          </a:p>
        </p:txBody>
      </p:sp>
    </p:spTree>
    <p:extLst>
      <p:ext uri="{BB962C8B-B14F-4D97-AF65-F5344CB8AC3E}">
        <p14:creationId xmlns:p14="http://schemas.microsoft.com/office/powerpoint/2010/main" val="167572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enfuturelearning.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r>
              <a:rPr lang="en-US" dirty="0" smtClean="0"/>
              <a:t>Thank you for joining us  </a:t>
            </a:r>
            <a:endParaRPr lang="en-US" dirty="0"/>
          </a:p>
          <a:p>
            <a:r>
              <a:rPr lang="en-US" dirty="0" smtClean="0"/>
              <a:t>We are excited to bring part one in a three part webinar series focusing on Person Centered Planning</a:t>
            </a:r>
          </a:p>
          <a:p>
            <a:r>
              <a:rPr lang="en-US" dirty="0" smtClean="0"/>
              <a:t> </a:t>
            </a:r>
          </a:p>
          <a:p>
            <a:r>
              <a:rPr lang="en-US" dirty="0" smtClean="0"/>
              <a:t>I this entire series we will  have conversations about </a:t>
            </a:r>
          </a:p>
          <a:p>
            <a:r>
              <a:rPr lang="en-US" dirty="0" smtClean="0"/>
              <a:t>Person Centered Thinking </a:t>
            </a:r>
          </a:p>
          <a:p>
            <a:r>
              <a:rPr lang="en-US" dirty="0" smtClean="0"/>
              <a:t>Person Centered Planning </a:t>
            </a:r>
          </a:p>
          <a:p>
            <a:r>
              <a:rPr lang="en-US" dirty="0" smtClean="0"/>
              <a:t>And</a:t>
            </a:r>
          </a:p>
          <a:p>
            <a:r>
              <a:rPr lang="en-US" dirty="0" smtClean="0"/>
              <a:t>Person Centered  Doing</a:t>
            </a:r>
          </a:p>
          <a:p>
            <a:r>
              <a:rPr lang="en-US" dirty="0" smtClean="0"/>
              <a:t> We hope you will be able to join us for  all three webinars</a:t>
            </a:r>
          </a:p>
          <a:p>
            <a:r>
              <a:rPr lang="en-US" dirty="0" smtClean="0"/>
              <a:t>Ending the  4</a:t>
            </a:r>
            <a:r>
              <a:rPr lang="en-US" baseline="30000" dirty="0" smtClean="0"/>
              <a:t>th</a:t>
            </a:r>
            <a:r>
              <a:rPr lang="en-US" dirty="0" smtClean="0"/>
              <a:t> installment with a FREE Training of Trainers for PATH.</a:t>
            </a:r>
          </a:p>
          <a:p>
            <a:r>
              <a:rPr lang="en-US" dirty="0" smtClean="0"/>
              <a:t>SO LET’S GET STARTED WITH OUR</a:t>
            </a:r>
          </a:p>
          <a:p>
            <a:r>
              <a:rPr lang="en-US" dirty="0" smtClean="0"/>
              <a:t>WHAT IS </a:t>
            </a:r>
            <a:br>
              <a:rPr lang="en-US" dirty="0" smtClean="0"/>
            </a:br>
            <a:r>
              <a:rPr lang="en-US" dirty="0" smtClean="0"/>
              <a:t>PERSON CENTERED THINKING</a:t>
            </a:r>
          </a:p>
          <a:p>
            <a:r>
              <a:rPr lang="en-US" dirty="0" smtClean="0"/>
              <a:t>AND</a:t>
            </a:r>
          </a:p>
          <a:p>
            <a:r>
              <a:rPr lang="en-US" dirty="0" smtClean="0"/>
              <a:t>PERSON CENTERED PLANNING</a:t>
            </a:r>
          </a:p>
          <a:p>
            <a:r>
              <a:rPr lang="en-US" dirty="0" smtClean="0"/>
              <a:t>MYTHS AND REALITIES….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a:t>
            </a:fld>
            <a:endParaRPr lang="en-US"/>
          </a:p>
        </p:txBody>
      </p:sp>
    </p:spTree>
    <p:extLst>
      <p:ext uri="{BB962C8B-B14F-4D97-AF65-F5344CB8AC3E}">
        <p14:creationId xmlns:p14="http://schemas.microsoft.com/office/powerpoint/2010/main" val="395320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intentioned  people might want to be part of the planning</a:t>
            </a:r>
          </a:p>
          <a:p>
            <a:r>
              <a:rPr lang="en-US" dirty="0" smtClean="0"/>
              <a:t>I tell them “not to worry, we will have an assignment for you </a:t>
            </a:r>
          </a:p>
          <a:p>
            <a:r>
              <a:rPr lang="en-US" dirty="0" smtClean="0"/>
              <a:t>After we hear what the person needs to accomplish their  dreams and aspirations.</a:t>
            </a:r>
          </a:p>
          <a:p>
            <a:r>
              <a:rPr lang="en-US" dirty="0" smtClean="0"/>
              <a:t>We are creating a safe place for the conversation.</a:t>
            </a:r>
          </a:p>
          <a:p>
            <a:endParaRPr lang="en-US" dirty="0"/>
          </a:p>
          <a:p>
            <a:r>
              <a:rPr lang="en-US" dirty="0" smtClean="0"/>
              <a:t>Building relationships</a:t>
            </a:r>
          </a:p>
          <a:p>
            <a:endParaRPr lang="en-US" dirty="0"/>
          </a:p>
          <a:p>
            <a:r>
              <a:rPr lang="en-US" dirty="0" smtClean="0"/>
              <a:t>Be with other like-minded people</a:t>
            </a:r>
          </a:p>
          <a:p>
            <a:r>
              <a:rPr lang="en-US" dirty="0" smtClean="0"/>
              <a:t>Hang where they hang</a:t>
            </a:r>
          </a:p>
          <a:p>
            <a:r>
              <a:rPr lang="en-US" dirty="0" smtClean="0"/>
              <a:t>Be where they are</a:t>
            </a:r>
          </a:p>
          <a:p>
            <a:r>
              <a:rPr lang="en-US" dirty="0" smtClean="0"/>
              <a:t>Go to where they get inspired</a:t>
            </a:r>
          </a:p>
          <a:p>
            <a:r>
              <a:rPr lang="en-US" dirty="0" smtClean="0"/>
              <a:t>Instant conversation starters possibilities.</a:t>
            </a:r>
          </a:p>
          <a:p>
            <a:endParaRPr lang="en-US" dirty="0"/>
          </a:p>
          <a:p>
            <a:r>
              <a:rPr lang="en-US" dirty="0" smtClean="0"/>
              <a:t>Life with but also beyond the family…</a:t>
            </a:r>
          </a:p>
          <a:p>
            <a:r>
              <a:rPr lang="en-US" dirty="0" smtClean="0"/>
              <a:t>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10</a:t>
            </a:fld>
            <a:endParaRPr lang="en-US"/>
          </a:p>
        </p:txBody>
      </p:sp>
    </p:spTree>
    <p:extLst>
      <p:ext uri="{BB962C8B-B14F-4D97-AF65-F5344CB8AC3E}">
        <p14:creationId xmlns:p14="http://schemas.microsoft.com/office/powerpoint/2010/main" val="405237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22222"/>
                </a:solidFill>
                <a:latin typeface="Helvetica"/>
              </a:rPr>
              <a:t>Anthony </a:t>
            </a:r>
            <a:r>
              <a:rPr lang="en-US" b="1" dirty="0" err="1">
                <a:solidFill>
                  <a:srgbClr val="222222"/>
                </a:solidFill>
                <a:latin typeface="Helvetica"/>
              </a:rPr>
              <a:t>Pontarelli</a:t>
            </a:r>
            <a:endParaRPr lang="en-US" b="1" dirty="0">
              <a:solidFill>
                <a:srgbClr val="222222"/>
              </a:solidFill>
              <a:latin typeface="Helvetica"/>
            </a:endParaRPr>
          </a:p>
          <a:p>
            <a:r>
              <a:rPr lang="en-US" dirty="0">
                <a:solidFill>
                  <a:srgbClr val="777777"/>
                </a:solidFill>
                <a:latin typeface="Helvetica"/>
              </a:rPr>
              <a:t>Anthony </a:t>
            </a:r>
            <a:r>
              <a:rPr lang="en-US" dirty="0" err="1">
                <a:solidFill>
                  <a:srgbClr val="777777"/>
                </a:solidFill>
                <a:latin typeface="Helvetica"/>
              </a:rPr>
              <a:t>Pontarelli</a:t>
            </a:r>
            <a:r>
              <a:rPr lang="en-US" dirty="0">
                <a:solidFill>
                  <a:srgbClr val="777777"/>
                </a:solidFill>
                <a:latin typeface="Helvetica"/>
              </a:rPr>
              <a:t> is a classic figurative artist who channels both his experience and his dreams into lush and layered paintings that defy categorization.  People and animals float through landscapes, bending and changing into symbols or objects, in a unique, timeless harmony.</a:t>
            </a:r>
          </a:p>
          <a:p>
            <a:r>
              <a:rPr lang="en-US" dirty="0" smtClean="0"/>
              <a:t>Top Drawer Art at  The Brass Warren RI</a:t>
            </a:r>
          </a:p>
          <a:p>
            <a:endParaRPr lang="en-US" dirty="0" smtClean="0"/>
          </a:p>
          <a:p>
            <a:r>
              <a:rPr lang="en-US" dirty="0" smtClean="0"/>
              <a:t>We pay attention to the person gifts and capacities and find ways for the individual to </a:t>
            </a:r>
          </a:p>
          <a:p>
            <a:r>
              <a:rPr lang="en-US" dirty="0" smtClean="0"/>
              <a:t>Actively be come the person they want to be.</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11</a:t>
            </a:fld>
            <a:endParaRPr lang="en-US"/>
          </a:p>
        </p:txBody>
      </p:sp>
    </p:spTree>
    <p:extLst>
      <p:ext uri="{BB962C8B-B14F-4D97-AF65-F5344CB8AC3E}">
        <p14:creationId xmlns:p14="http://schemas.microsoft.com/office/powerpoint/2010/main" val="288188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is the widening of the mind and of the spirit.</a:t>
            </a:r>
          </a:p>
          <a:p>
            <a:endParaRPr lang="en-US" dirty="0" smtClean="0"/>
          </a:p>
          <a:p>
            <a:r>
              <a:rPr lang="en-US" dirty="0" smtClean="0"/>
              <a:t>Jawaharlal Nehru</a:t>
            </a:r>
          </a:p>
          <a:p>
            <a:endParaRPr lang="en-US" dirty="0" smtClean="0"/>
          </a:p>
          <a:p>
            <a:r>
              <a:rPr lang="en-US" dirty="0" smtClean="0"/>
              <a:t>It feeds our soul</a:t>
            </a:r>
          </a:p>
          <a:p>
            <a:r>
              <a:rPr lang="en-US" dirty="0" smtClean="0"/>
              <a:t>It comforts us</a:t>
            </a:r>
          </a:p>
          <a:p>
            <a:r>
              <a:rPr lang="en-US" dirty="0" smtClean="0"/>
              <a:t>Lets us know we are not alone</a:t>
            </a:r>
          </a:p>
          <a:p>
            <a:r>
              <a:rPr lang="en-US" dirty="0" smtClean="0"/>
              <a:t>We value our traditions and create new ones along the way</a:t>
            </a:r>
          </a:p>
          <a:p>
            <a:endParaRPr lang="en-US" dirty="0"/>
          </a:p>
          <a:p>
            <a:r>
              <a:rPr lang="en-US" dirty="0" smtClean="0"/>
              <a:t>Ashley’s story inviting and trusting supports into the family home.</a:t>
            </a:r>
          </a:p>
          <a:p>
            <a:endParaRPr lang="en-US" dirty="0"/>
          </a:p>
          <a:p>
            <a:r>
              <a:rPr lang="en-US" dirty="0" smtClean="0"/>
              <a:t>We demonstrate our respect for the person’s culture by finding ways to deepen their </a:t>
            </a:r>
          </a:p>
          <a:p>
            <a:r>
              <a:rPr lang="en-US" dirty="0" smtClean="0"/>
              <a:t>Cultural connections in meaningful ways.</a:t>
            </a:r>
          </a:p>
          <a:p>
            <a:endParaRPr lang="en-US" dirty="0" smtClean="0"/>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853D96AB-979B-4E81-9059-DAFFFAAC4ED1}" type="slidenum">
              <a:rPr lang="en-US" smtClean="0"/>
              <a:t>12</a:t>
            </a:fld>
            <a:endParaRPr lang="en-US"/>
          </a:p>
        </p:txBody>
      </p:sp>
    </p:spTree>
    <p:extLst>
      <p:ext uri="{BB962C8B-B14F-4D97-AF65-F5344CB8AC3E}">
        <p14:creationId xmlns:p14="http://schemas.microsoft.com/office/powerpoint/2010/main" val="212758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time</a:t>
            </a:r>
          </a:p>
          <a:p>
            <a:r>
              <a:rPr lang="en-US" dirty="0" smtClean="0"/>
              <a:t>Airplane pilot</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13</a:t>
            </a:fld>
            <a:endParaRPr lang="en-US"/>
          </a:p>
        </p:txBody>
      </p:sp>
    </p:spTree>
    <p:extLst>
      <p:ext uri="{BB962C8B-B14F-4D97-AF65-F5344CB8AC3E}">
        <p14:creationId xmlns:p14="http://schemas.microsoft.com/office/powerpoint/2010/main" val="183033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waste our time in places that are not welcoming?</a:t>
            </a:r>
          </a:p>
          <a:p>
            <a:r>
              <a:rPr lang="en-US" dirty="0" smtClean="0"/>
              <a:t>PCP helps the person identify their gifts</a:t>
            </a:r>
          </a:p>
          <a:p>
            <a:r>
              <a:rPr lang="en-US" dirty="0" smtClean="0"/>
              <a:t>We know the gifts </a:t>
            </a:r>
          </a:p>
          <a:p>
            <a:r>
              <a:rPr lang="en-US" dirty="0" smtClean="0"/>
              <a:t>We figure out where will their gifts be accepted and appreciated in their communities.</a:t>
            </a:r>
          </a:p>
          <a:p>
            <a:endParaRPr lang="en-US" dirty="0"/>
          </a:p>
          <a:p>
            <a:r>
              <a:rPr lang="en-US" dirty="0" smtClean="0"/>
              <a:t>Story time</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14</a:t>
            </a:fld>
            <a:endParaRPr lang="en-US"/>
          </a:p>
        </p:txBody>
      </p:sp>
    </p:spTree>
    <p:extLst>
      <p:ext uri="{BB962C8B-B14F-4D97-AF65-F5344CB8AC3E}">
        <p14:creationId xmlns:p14="http://schemas.microsoft.com/office/powerpoint/2010/main" val="323130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build capacitates as well change societies' perceptions along the way.</a:t>
            </a:r>
          </a:p>
          <a:p>
            <a:r>
              <a:rPr lang="en-US" dirty="0" smtClean="0"/>
              <a:t>People will be seen in a different light.</a:t>
            </a:r>
          </a:p>
          <a:p>
            <a:r>
              <a:rPr lang="en-US" dirty="0" smtClean="0"/>
              <a:t>Unique perception of the how to be in the world</a:t>
            </a:r>
          </a:p>
          <a:p>
            <a:r>
              <a:rPr lang="en-US" dirty="0" smtClean="0"/>
              <a:t>Remind us of our best selves.</a:t>
            </a:r>
          </a:p>
          <a:p>
            <a:r>
              <a:rPr lang="en-US" dirty="0" smtClean="0"/>
              <a:t>We gain insight into our lives as well when we do this work.</a:t>
            </a:r>
          </a:p>
          <a:p>
            <a:r>
              <a:rPr lang="en-US" dirty="0" smtClean="0"/>
              <a:t>John and his mom story</a:t>
            </a:r>
          </a:p>
          <a:p>
            <a:endParaRPr lang="en-US" dirty="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15</a:t>
            </a:fld>
            <a:endParaRPr lang="en-US"/>
          </a:p>
        </p:txBody>
      </p:sp>
    </p:spTree>
    <p:extLst>
      <p:ext uri="{BB962C8B-B14F-4D97-AF65-F5344CB8AC3E}">
        <p14:creationId xmlns:p14="http://schemas.microsoft.com/office/powerpoint/2010/main" val="96029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community</a:t>
            </a:r>
          </a:p>
          <a:p>
            <a:r>
              <a:rPr lang="en-US" dirty="0" smtClean="0"/>
              <a:t>What is missing</a:t>
            </a:r>
          </a:p>
          <a:p>
            <a:r>
              <a:rPr lang="en-US" dirty="0" smtClean="0"/>
              <a:t>How can this person's gifts contribute to the betterment of their community?</a:t>
            </a:r>
          </a:p>
          <a:p>
            <a:r>
              <a:rPr lang="en-US" dirty="0"/>
              <a:t>Valued status in their </a:t>
            </a:r>
            <a:r>
              <a:rPr lang="en-US" dirty="0" smtClean="0"/>
              <a:t>communities</a:t>
            </a:r>
          </a:p>
          <a:p>
            <a:r>
              <a:rPr lang="en-US" dirty="0" smtClean="0"/>
              <a:t>Beth Mount work NY Bronx</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16</a:t>
            </a:fld>
            <a:endParaRPr lang="en-US"/>
          </a:p>
        </p:txBody>
      </p:sp>
    </p:spTree>
    <p:extLst>
      <p:ext uri="{BB962C8B-B14F-4D97-AF65-F5344CB8AC3E}">
        <p14:creationId xmlns:p14="http://schemas.microsoft.com/office/powerpoint/2010/main" val="782258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honoring peoples choices or making choices for them</a:t>
            </a:r>
          </a:p>
          <a:p>
            <a:endParaRPr lang="en-US" dirty="0"/>
          </a:p>
          <a:p>
            <a:r>
              <a:rPr lang="en-US" dirty="0" smtClean="0"/>
              <a:t>Do we have a plan of action?</a:t>
            </a:r>
          </a:p>
          <a:p>
            <a:r>
              <a:rPr lang="en-US" dirty="0" smtClean="0"/>
              <a:t>Like visiting the airport</a:t>
            </a:r>
          </a:p>
          <a:p>
            <a:endParaRPr lang="en-US" dirty="0"/>
          </a:p>
          <a:p>
            <a:r>
              <a:rPr lang="en-US" dirty="0" smtClean="0"/>
              <a:t>Is the person or family willing to share their successes?</a:t>
            </a:r>
          </a:p>
          <a:p>
            <a:endParaRPr lang="en-US" dirty="0"/>
          </a:p>
          <a:p>
            <a:r>
              <a:rPr lang="en-US" dirty="0" smtClean="0"/>
              <a:t>How do we build communities of practice?</a:t>
            </a:r>
          </a:p>
          <a:p>
            <a:endParaRPr lang="en-US" dirty="0"/>
          </a:p>
          <a:p>
            <a:r>
              <a:rPr lang="en-US" dirty="0" smtClean="0"/>
              <a:t>Connect the dots</a:t>
            </a:r>
          </a:p>
          <a:p>
            <a:endParaRPr lang="en-US" dirty="0"/>
          </a:p>
          <a:p>
            <a:r>
              <a:rPr lang="en-US" dirty="0" smtClean="0"/>
              <a:t>Person  …. gifts ….community inclusion</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17</a:t>
            </a:fld>
            <a:endParaRPr lang="en-US"/>
          </a:p>
        </p:txBody>
      </p:sp>
    </p:spTree>
    <p:extLst>
      <p:ext uri="{BB962C8B-B14F-4D97-AF65-F5344CB8AC3E}">
        <p14:creationId xmlns:p14="http://schemas.microsoft.com/office/powerpoint/2010/main" val="100745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 person…</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18</a:t>
            </a:fld>
            <a:endParaRPr lang="en-US"/>
          </a:p>
        </p:txBody>
      </p:sp>
    </p:spTree>
    <p:extLst>
      <p:ext uri="{BB962C8B-B14F-4D97-AF65-F5344CB8AC3E}">
        <p14:creationId xmlns:p14="http://schemas.microsoft.com/office/powerpoint/2010/main" val="404926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Dreaming Big with a capitol “D”</a:t>
            </a:r>
          </a:p>
          <a:p>
            <a:r>
              <a:rPr lang="en-US" dirty="0" smtClean="0"/>
              <a:t>We need to vocalize</a:t>
            </a:r>
          </a:p>
          <a:p>
            <a:r>
              <a:rPr lang="en-US" dirty="0" smtClean="0"/>
              <a:t>“no one can edit people’s dreams”</a:t>
            </a:r>
          </a:p>
          <a:p>
            <a:r>
              <a:rPr lang="en-US" dirty="0" smtClean="0"/>
              <a:t>We encourage the person to thin k large better best of all worlds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19</a:t>
            </a:fld>
            <a:endParaRPr lang="en-US"/>
          </a:p>
        </p:txBody>
      </p:sp>
    </p:spTree>
    <p:extLst>
      <p:ext uri="{BB962C8B-B14F-4D97-AF65-F5344CB8AC3E}">
        <p14:creationId xmlns:p14="http://schemas.microsoft.com/office/powerpoint/2010/main" val="392239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a:t>
            </a:r>
            <a:r>
              <a:rPr lang="en-US" dirty="0" err="1" smtClean="0"/>
              <a:t>unpackage</a:t>
            </a:r>
            <a:r>
              <a:rPr lang="en-US" dirty="0" smtClean="0"/>
              <a:t> this definition through out this webinar.</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2</a:t>
            </a:fld>
            <a:endParaRPr lang="en-US"/>
          </a:p>
        </p:txBody>
      </p:sp>
    </p:spTree>
    <p:extLst>
      <p:ext uri="{BB962C8B-B14F-4D97-AF65-F5344CB8AC3E}">
        <p14:creationId xmlns:p14="http://schemas.microsoft.com/office/powerpoint/2010/main" val="65473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centered Planning means exactly   that</a:t>
            </a:r>
          </a:p>
          <a:p>
            <a:r>
              <a:rPr lang="en-US" dirty="0" smtClean="0"/>
              <a:t>The person </a:t>
            </a:r>
          </a:p>
          <a:p>
            <a:r>
              <a:rPr lang="en-US" dirty="0" smtClean="0"/>
              <a:t>Is at  the center of our work</a:t>
            </a:r>
          </a:p>
          <a:p>
            <a:r>
              <a:rPr lang="en-US" dirty="0" smtClean="0"/>
              <a:t>And we plan with them</a:t>
            </a:r>
          </a:p>
          <a:p>
            <a:endParaRPr lang="en-US" dirty="0"/>
          </a:p>
          <a:p>
            <a:r>
              <a:rPr lang="en-US" dirty="0" smtClean="0"/>
              <a:t>We will be talking more about the tools we use with PCP work in webinar 2</a:t>
            </a:r>
          </a:p>
          <a:p>
            <a:r>
              <a:rPr lang="en-US" dirty="0" smtClean="0"/>
              <a:t>Webinar 3 will give you some tips for facilitating PCP and a view of what it is like to be a facilitator </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20</a:t>
            </a:fld>
            <a:endParaRPr lang="en-US"/>
          </a:p>
        </p:txBody>
      </p:sp>
    </p:spTree>
    <p:extLst>
      <p:ext uri="{BB962C8B-B14F-4D97-AF65-F5344CB8AC3E}">
        <p14:creationId xmlns:p14="http://schemas.microsoft.com/office/powerpoint/2010/main" val="2330810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valued life for anyone</a:t>
            </a:r>
          </a:p>
          <a:p>
            <a:r>
              <a:rPr lang="en-US" dirty="0" smtClean="0"/>
              <a:t>A life  worth living</a:t>
            </a:r>
          </a:p>
          <a:p>
            <a:endParaRPr lang="en-US" dirty="0"/>
          </a:p>
          <a:p>
            <a:r>
              <a:rPr lang="en-US" dirty="0" smtClean="0"/>
              <a:t>Common experiences to help developed a more desirable future using Person  Centered Planning.</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21</a:t>
            </a:fld>
            <a:endParaRPr lang="en-US"/>
          </a:p>
        </p:txBody>
      </p:sp>
    </p:spTree>
    <p:extLst>
      <p:ext uri="{BB962C8B-B14F-4D97-AF65-F5344CB8AC3E}">
        <p14:creationId xmlns:p14="http://schemas.microsoft.com/office/powerpoint/2010/main" val="1266721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22</a:t>
            </a:fld>
            <a:endParaRPr lang="en-US"/>
          </a:p>
        </p:txBody>
      </p:sp>
    </p:spTree>
    <p:extLst>
      <p:ext uri="{BB962C8B-B14F-4D97-AF65-F5344CB8AC3E}">
        <p14:creationId xmlns:p14="http://schemas.microsoft.com/office/powerpoint/2010/main" val="202429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23</a:t>
            </a:fld>
            <a:endParaRPr lang="en-US"/>
          </a:p>
        </p:txBody>
      </p:sp>
    </p:spTree>
    <p:extLst>
      <p:ext uri="{BB962C8B-B14F-4D97-AF65-F5344CB8AC3E}">
        <p14:creationId xmlns:p14="http://schemas.microsoft.com/office/powerpoint/2010/main" val="3686685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system is evolving to be more PC as opposed to system centered</a:t>
            </a:r>
          </a:p>
          <a:p>
            <a:r>
              <a:rPr lang="en-US" dirty="0" smtClean="0"/>
              <a:t>Just because the consent decree in RI states student and adults with IDD are entitled to PCP processes does not mean it will magically happen occur.</a:t>
            </a:r>
          </a:p>
          <a:p>
            <a:r>
              <a:rPr lang="en-US" dirty="0" smtClean="0"/>
              <a:t>Takes a community of dedicated </a:t>
            </a:r>
            <a:r>
              <a:rPr lang="en-US" dirty="0" err="1" smtClean="0"/>
              <a:t>practiconers</a:t>
            </a:r>
            <a:r>
              <a:rPr lang="en-US" dirty="0" smtClean="0"/>
              <a:t>.</a:t>
            </a:r>
          </a:p>
          <a:p>
            <a:r>
              <a:rPr lang="en-US" dirty="0" smtClean="0"/>
              <a:t>Communities of practice.</a:t>
            </a:r>
          </a:p>
          <a:p>
            <a:r>
              <a:rPr lang="en-US" dirty="0" err="1" smtClean="0"/>
              <a:t>Practioners</a:t>
            </a:r>
            <a:r>
              <a:rPr lang="en-US" dirty="0" smtClean="0"/>
              <a:t> come together to learn and grow their </a:t>
            </a:r>
            <a:r>
              <a:rPr lang="en-US" dirty="0" err="1" smtClean="0"/>
              <a:t>capapties</a:t>
            </a:r>
            <a:r>
              <a:rPr lang="en-US" dirty="0" smtClean="0"/>
              <a:t> as facilitators of PCP tolls and facilitation strategies.</a:t>
            </a:r>
          </a:p>
          <a:p>
            <a:r>
              <a:rPr lang="en-US" dirty="0" smtClean="0"/>
              <a:t>CEA will be hosting learning   </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24</a:t>
            </a:fld>
            <a:endParaRPr lang="en-US"/>
          </a:p>
        </p:txBody>
      </p:sp>
    </p:spTree>
    <p:extLst>
      <p:ext uri="{BB962C8B-B14F-4D97-AF65-F5344CB8AC3E}">
        <p14:creationId xmlns:p14="http://schemas.microsoft.com/office/powerpoint/2010/main" val="58545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25</a:t>
            </a:fld>
            <a:endParaRPr lang="en-US"/>
          </a:p>
        </p:txBody>
      </p:sp>
    </p:spTree>
    <p:extLst>
      <p:ext uri="{BB962C8B-B14F-4D97-AF65-F5344CB8AC3E}">
        <p14:creationId xmlns:p14="http://schemas.microsoft.com/office/powerpoint/2010/main" val="2346364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26</a:t>
            </a:fld>
            <a:endParaRPr lang="en-US"/>
          </a:p>
        </p:txBody>
      </p:sp>
    </p:spTree>
    <p:extLst>
      <p:ext uri="{BB962C8B-B14F-4D97-AF65-F5344CB8AC3E}">
        <p14:creationId xmlns:p14="http://schemas.microsoft.com/office/powerpoint/2010/main" val="1679374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D96AB-979B-4E81-9059-DAFFFAAC4ED1}" type="slidenum">
              <a:rPr lang="en-US" smtClean="0"/>
              <a:t>27</a:t>
            </a:fld>
            <a:endParaRPr lang="en-US"/>
          </a:p>
        </p:txBody>
      </p:sp>
    </p:spTree>
    <p:extLst>
      <p:ext uri="{BB962C8B-B14F-4D97-AF65-F5344CB8AC3E}">
        <p14:creationId xmlns:p14="http://schemas.microsoft.com/office/powerpoint/2010/main" val="56861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Begs the question to be spoken…</a:t>
            </a:r>
          </a:p>
          <a:p>
            <a:r>
              <a:rPr lang="en-US" dirty="0" smtClean="0"/>
              <a:t>If not now when?</a:t>
            </a:r>
          </a:p>
          <a:p>
            <a:endParaRPr lang="en-US" dirty="0"/>
          </a:p>
          <a:p>
            <a:r>
              <a:rPr lang="en-US" dirty="0" smtClean="0"/>
              <a:t>A gentle reminder</a:t>
            </a:r>
          </a:p>
          <a:p>
            <a:r>
              <a:rPr lang="en-US" dirty="0" smtClean="0"/>
              <a:t>Some of us have been doing this work for years</a:t>
            </a:r>
          </a:p>
          <a:p>
            <a:r>
              <a:rPr lang="en-US" dirty="0" smtClean="0"/>
              <a:t>Since in and around 1985 to be exact</a:t>
            </a:r>
          </a:p>
          <a:p>
            <a:r>
              <a:rPr lang="en-US" dirty="0" smtClean="0"/>
              <a:t>There is a renewed interest in PCP work.</a:t>
            </a:r>
          </a:p>
          <a:p>
            <a:r>
              <a:rPr lang="en-US" dirty="0" smtClean="0"/>
              <a:t>A movement growing that requires a culture and systems change </a:t>
            </a:r>
          </a:p>
          <a:p>
            <a:r>
              <a:rPr lang="en-US" dirty="0" smtClean="0"/>
              <a:t>As the pushback from funders such as CMS , school  dollars ,federal and state dollars adult </a:t>
            </a:r>
            <a:r>
              <a:rPr lang="en-US" dirty="0" err="1" smtClean="0"/>
              <a:t>servies</a:t>
            </a:r>
            <a:r>
              <a:rPr lang="en-US" dirty="0" smtClean="0"/>
              <a:t> require more and more of us to embrace PCP work because they realize the value of the work.</a:t>
            </a:r>
          </a:p>
          <a:p>
            <a:r>
              <a:rPr lang="en-US" dirty="0" smtClean="0"/>
              <a:t>Lets not go to the place of fear</a:t>
            </a:r>
          </a:p>
          <a:p>
            <a:r>
              <a:rPr lang="en-US" dirty="0" smtClean="0"/>
              <a:t>Fear we don’t have enough time</a:t>
            </a:r>
          </a:p>
          <a:p>
            <a:r>
              <a:rPr lang="en-US" dirty="0" smtClean="0"/>
              <a:t>fear we don’t have enough resources</a:t>
            </a:r>
          </a:p>
          <a:p>
            <a:r>
              <a:rPr lang="en-US" dirty="0" smtClean="0"/>
              <a:t>We can Create learning environments as opposed to fear based environments.</a:t>
            </a:r>
          </a:p>
          <a:p>
            <a:r>
              <a:rPr lang="en-US" dirty="0" smtClean="0"/>
              <a:t>We can Build capacity within our systems to support each other in our work</a:t>
            </a:r>
          </a:p>
          <a:p>
            <a:r>
              <a:rPr lang="en-US" dirty="0" smtClean="0"/>
              <a:t>CEA work…</a:t>
            </a:r>
          </a:p>
          <a:p>
            <a:endParaRPr lang="en-US" dirty="0" smtClean="0"/>
          </a:p>
          <a:p>
            <a:r>
              <a:rPr lang="en-US" dirty="0" smtClean="0"/>
              <a:t>This is the time of opportunity to build a truly person centered service system</a:t>
            </a:r>
          </a:p>
          <a:p>
            <a:r>
              <a:rPr lang="en-US" dirty="0" smtClean="0"/>
              <a:t>That is responsive to the individuals desires </a:t>
            </a: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3</a:t>
            </a:fld>
            <a:endParaRPr lang="en-US"/>
          </a:p>
        </p:txBody>
      </p:sp>
    </p:spTree>
    <p:extLst>
      <p:ext uri="{BB962C8B-B14F-4D97-AF65-F5344CB8AC3E}">
        <p14:creationId xmlns:p14="http://schemas.microsoft.com/office/powerpoint/2010/main" val="209199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to Open Futures Learning – Inspirational  training for the developmental disability workforce.</a:t>
            </a:r>
          </a:p>
          <a:p>
            <a:endParaRPr lang="en-US" dirty="0" smtClean="0"/>
          </a:p>
          <a:p>
            <a:r>
              <a:rPr lang="en-US" dirty="0">
                <a:hlinkClick r:id="rId3"/>
              </a:rPr>
              <a:t>http://</a:t>
            </a:r>
            <a:r>
              <a:rPr lang="en-US" dirty="0" smtClean="0">
                <a:hlinkClick r:id="rId3"/>
              </a:rPr>
              <a:t>www.openfuturelearning.org</a:t>
            </a:r>
            <a:endParaRPr lang="en-US" dirty="0" smtClean="0"/>
          </a:p>
          <a:p>
            <a:endParaRPr lang="en-US" dirty="0"/>
          </a:p>
          <a:p>
            <a:r>
              <a:rPr lang="en-US" dirty="0" smtClean="0"/>
              <a:t>Back up</a:t>
            </a:r>
          </a:p>
          <a:p>
            <a:r>
              <a:rPr lang="en-US" dirty="0" smtClean="0"/>
              <a:t>PCP</a:t>
            </a:r>
          </a:p>
          <a:p>
            <a:r>
              <a:rPr lang="en-US" dirty="0" smtClean="0"/>
              <a:t>We focus on the person</a:t>
            </a:r>
          </a:p>
          <a:p>
            <a:r>
              <a:rPr lang="en-US" dirty="0" smtClean="0"/>
              <a:t>Their gifts and capacities</a:t>
            </a:r>
          </a:p>
          <a:p>
            <a:r>
              <a:rPr lang="en-US" dirty="0" smtClean="0"/>
              <a:t>And look for welcoming places in the communities where the person’s gifts will be gladly accepted and appreciated.</a:t>
            </a:r>
          </a:p>
          <a:p>
            <a:endParaRPr lang="en-US" dirty="0"/>
          </a:p>
          <a:p>
            <a:r>
              <a:rPr lang="en-US" dirty="0" smtClean="0"/>
              <a:t>We realize lots there is a lot of individualize PCP work happening </a:t>
            </a:r>
          </a:p>
          <a:p>
            <a:r>
              <a:rPr lang="en-US" dirty="0" smtClean="0"/>
              <a:t>We are looking to operationalize  The practice o f PCP work across organizations, schools and the service  delivery system.</a:t>
            </a:r>
          </a:p>
          <a:p>
            <a:endParaRPr lang="en-US" dirty="0"/>
          </a:p>
          <a:p>
            <a:r>
              <a:rPr lang="en-US" dirty="0" smtClean="0"/>
              <a:t>PCP change challenges us to discover and invent a personal dream for people.</a:t>
            </a:r>
          </a:p>
          <a:p>
            <a:r>
              <a:rPr lang="en-US" dirty="0" smtClean="0"/>
              <a:t>To craft a pattern of living that increases people’s participation and belonging in community life.</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4</a:t>
            </a:fld>
            <a:endParaRPr lang="en-US"/>
          </a:p>
        </p:txBody>
      </p:sp>
    </p:spTree>
    <p:extLst>
      <p:ext uri="{BB962C8B-B14F-4D97-AF65-F5344CB8AC3E}">
        <p14:creationId xmlns:p14="http://schemas.microsoft.com/office/powerpoint/2010/main" val="201550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Block  encourages  us to  say “yes’ to our ideals and  act on what we know to be true.</a:t>
            </a:r>
          </a:p>
          <a:p>
            <a:endParaRPr lang="en-US" dirty="0" smtClean="0"/>
          </a:p>
          <a:p>
            <a:r>
              <a:rPr lang="en-US" b="1" dirty="0" smtClean="0"/>
              <a:t>Yes</a:t>
            </a:r>
            <a:r>
              <a:rPr lang="en-US" dirty="0" smtClean="0"/>
              <a:t> we can do this as passionate thinkers</a:t>
            </a:r>
          </a:p>
          <a:p>
            <a:r>
              <a:rPr lang="en-US" b="1" dirty="0" smtClean="0"/>
              <a:t>Yes</a:t>
            </a:r>
            <a:r>
              <a:rPr lang="en-US" dirty="0" smtClean="0"/>
              <a:t> we can think of better ways to bring the person’s hopes, dreams and desires into our day to day work.</a:t>
            </a:r>
          </a:p>
          <a:p>
            <a:r>
              <a:rPr lang="en-US" dirty="0" smtClean="0"/>
              <a:t>We can utilize “collective wisdom”</a:t>
            </a:r>
          </a:p>
          <a:p>
            <a:r>
              <a:rPr lang="en-US" dirty="0" smtClean="0"/>
              <a:t>The wisdom that is available to us a group that might not necessarily be available to us as individuals.</a:t>
            </a:r>
          </a:p>
          <a:p>
            <a:r>
              <a:rPr lang="en-US" dirty="0" smtClean="0"/>
              <a:t>Let’s </a:t>
            </a:r>
          </a:p>
          <a:p>
            <a:r>
              <a:rPr lang="en-US" dirty="0" smtClean="0"/>
              <a:t>Bring “</a:t>
            </a:r>
            <a:r>
              <a:rPr lang="en-US" b="1" dirty="0" smtClean="0"/>
              <a:t>YES</a:t>
            </a:r>
            <a:r>
              <a:rPr lang="en-US" dirty="0" smtClean="0"/>
              <a:t>” into practice.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5</a:t>
            </a:fld>
            <a:endParaRPr lang="en-US"/>
          </a:p>
        </p:txBody>
      </p:sp>
    </p:spTree>
    <p:extLst>
      <p:ext uri="{BB962C8B-B14F-4D97-AF65-F5344CB8AC3E}">
        <p14:creationId xmlns:p14="http://schemas.microsoft.com/office/powerpoint/2010/main" val="112169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meaning practitioners of Person centered work.</a:t>
            </a:r>
          </a:p>
          <a:p>
            <a:r>
              <a:rPr lang="en-US" dirty="0" smtClean="0"/>
              <a:t>What are we acknowledging  or affirming ?</a:t>
            </a:r>
          </a:p>
          <a:p>
            <a:endParaRPr lang="en-US" dirty="0" smtClean="0"/>
          </a:p>
          <a:p>
            <a:r>
              <a:rPr lang="en-US" dirty="0" smtClean="0"/>
              <a:t>The story of young man just moved out his own</a:t>
            </a:r>
          </a:p>
          <a:p>
            <a:r>
              <a:rPr lang="en-US" dirty="0" smtClean="0"/>
              <a:t>We are the world dads comment</a:t>
            </a:r>
          </a:p>
          <a:p>
            <a:r>
              <a:rPr lang="en-US" dirty="0" smtClean="0"/>
              <a:t>I will never look at my son in the same way</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Japanese Symbol  that represents   Discipline and  Integrity</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6</a:t>
            </a:fld>
            <a:endParaRPr lang="en-US"/>
          </a:p>
        </p:txBody>
      </p:sp>
    </p:spTree>
    <p:extLst>
      <p:ext uri="{BB962C8B-B14F-4D97-AF65-F5344CB8AC3E}">
        <p14:creationId xmlns:p14="http://schemas.microsoft.com/office/powerpoint/2010/main" val="329625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one person at a time there is a chain REACTION WITH THE PERSON.</a:t>
            </a:r>
          </a:p>
          <a:p>
            <a:r>
              <a:rPr lang="en-US" dirty="0" smtClean="0"/>
              <a:t>Other s witness </a:t>
            </a:r>
          </a:p>
          <a:p>
            <a:r>
              <a:rPr lang="en-US" dirty="0" smtClean="0"/>
              <a:t>the movement grows.</a:t>
            </a:r>
          </a:p>
          <a:p>
            <a:r>
              <a:rPr lang="en-US" dirty="0" smtClean="0"/>
              <a:t>I want that too!</a:t>
            </a:r>
          </a:p>
          <a:p>
            <a:r>
              <a:rPr lang="en-US" dirty="0" smtClean="0"/>
              <a:t> moves to</a:t>
            </a:r>
          </a:p>
          <a:p>
            <a:r>
              <a:rPr lang="en-US" dirty="0" smtClean="0"/>
              <a:t>From one person can radiate to community life  how others perceive the individual.</a:t>
            </a:r>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7</a:t>
            </a:fld>
            <a:endParaRPr lang="en-US"/>
          </a:p>
        </p:txBody>
      </p:sp>
    </p:spTree>
    <p:extLst>
      <p:ext uri="{BB962C8B-B14F-4D97-AF65-F5344CB8AC3E}">
        <p14:creationId xmlns:p14="http://schemas.microsoft.com/office/powerpoint/2010/main" val="106299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start with the person</a:t>
            </a:r>
          </a:p>
          <a:p>
            <a:endParaRPr lang="en-US" dirty="0" smtClean="0"/>
          </a:p>
          <a:p>
            <a:r>
              <a:rPr lang="en-US" dirty="0" smtClean="0"/>
              <a:t>Explain to the individual…</a:t>
            </a:r>
          </a:p>
          <a:p>
            <a:r>
              <a:rPr lang="en-US" dirty="0" smtClean="0"/>
              <a:t>We are going on a journey</a:t>
            </a:r>
          </a:p>
          <a:p>
            <a:r>
              <a:rPr lang="en-US" dirty="0" smtClean="0"/>
              <a:t>A journey of self- discovery</a:t>
            </a:r>
          </a:p>
          <a:p>
            <a:r>
              <a:rPr lang="en-US" dirty="0" smtClean="0"/>
              <a:t>To identity what matters to you about your future.</a:t>
            </a:r>
          </a:p>
          <a:p>
            <a:r>
              <a:rPr lang="en-US" dirty="0" smtClean="0"/>
              <a:t>We will try to answer these questions and many more…</a:t>
            </a:r>
          </a:p>
          <a:p>
            <a:endParaRPr lang="en-US" dirty="0" smtClean="0"/>
          </a:p>
          <a:p>
            <a:r>
              <a:rPr lang="en-US" dirty="0" smtClean="0"/>
              <a:t>Where you see yourself</a:t>
            </a:r>
          </a:p>
          <a:p>
            <a:r>
              <a:rPr lang="en-US" dirty="0" smtClean="0"/>
              <a:t>Where are you living</a:t>
            </a:r>
          </a:p>
          <a:p>
            <a:r>
              <a:rPr lang="en-US" dirty="0" smtClean="0"/>
              <a:t> who is in your life</a:t>
            </a:r>
          </a:p>
          <a:p>
            <a:r>
              <a:rPr lang="en-US" dirty="0" smtClean="0"/>
              <a:t>What you are doing to make a living</a:t>
            </a:r>
          </a:p>
          <a:p>
            <a:r>
              <a:rPr lang="en-US" dirty="0" smtClean="0"/>
              <a:t>Where do you feel welcomed</a:t>
            </a:r>
          </a:p>
          <a:p>
            <a:r>
              <a:rPr lang="en-US" dirty="0" smtClean="0"/>
              <a:t>What will make you proud of yourself?</a:t>
            </a:r>
          </a:p>
          <a:p>
            <a:endParaRPr lang="en-US" dirty="0"/>
          </a:p>
          <a:p>
            <a:r>
              <a:rPr lang="en-US" b="1" dirty="0" smtClean="0"/>
              <a:t>Can we take this journey of exploration together?</a:t>
            </a:r>
          </a:p>
          <a:p>
            <a:endParaRPr lang="en-US" dirty="0"/>
          </a:p>
          <a:p>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8</a:t>
            </a:fld>
            <a:endParaRPr lang="en-US"/>
          </a:p>
        </p:txBody>
      </p:sp>
    </p:spTree>
    <p:extLst>
      <p:ext uri="{BB962C8B-B14F-4D97-AF65-F5344CB8AC3E}">
        <p14:creationId xmlns:p14="http://schemas.microsoft.com/office/powerpoint/2010/main" val="322368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‘what we all want</a:t>
            </a:r>
          </a:p>
          <a:p>
            <a:r>
              <a:rPr lang="en-US" dirty="0" smtClean="0"/>
              <a:t>Someone to listen</a:t>
            </a:r>
          </a:p>
          <a:p>
            <a:r>
              <a:rPr lang="en-US" dirty="0" smtClean="0"/>
              <a:t>Shows we care</a:t>
            </a:r>
          </a:p>
          <a:p>
            <a:r>
              <a:rPr lang="en-US" dirty="0" smtClean="0"/>
              <a:t>Listen deeply to this person’s language , whatever that might be.</a:t>
            </a:r>
          </a:p>
          <a:p>
            <a:r>
              <a:rPr lang="en-US" dirty="0" smtClean="0"/>
              <a:t>We all know people who are non-verbal have their own communication style.</a:t>
            </a:r>
          </a:p>
          <a:p>
            <a:r>
              <a:rPr lang="en-US" dirty="0" smtClean="0"/>
              <a:t>Device, sounds , gestures</a:t>
            </a:r>
            <a:endParaRPr lang="en-US" dirty="0"/>
          </a:p>
        </p:txBody>
      </p:sp>
      <p:sp>
        <p:nvSpPr>
          <p:cNvPr id="4" name="Slide Number Placeholder 3"/>
          <p:cNvSpPr>
            <a:spLocks noGrp="1"/>
          </p:cNvSpPr>
          <p:nvPr>
            <p:ph type="sldNum" sz="quarter" idx="10"/>
          </p:nvPr>
        </p:nvSpPr>
        <p:spPr/>
        <p:txBody>
          <a:bodyPr/>
          <a:lstStyle/>
          <a:p>
            <a:fld id="{853D96AB-979B-4E81-9059-DAFFFAAC4ED1}" type="slidenum">
              <a:rPr lang="en-US" smtClean="0"/>
              <a:t>9</a:t>
            </a:fld>
            <a:endParaRPr lang="en-US"/>
          </a:p>
        </p:txBody>
      </p:sp>
    </p:spTree>
    <p:extLst>
      <p:ext uri="{BB962C8B-B14F-4D97-AF65-F5344CB8AC3E}">
        <p14:creationId xmlns:p14="http://schemas.microsoft.com/office/powerpoint/2010/main" val="582992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8851098-4CFA-4671-A4F0-E5AE7D19CE08}" type="datetimeFigureOut">
              <a:rPr lang="en-US" smtClean="0"/>
              <a:t>5/5/2015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7D8D4C3-E515-45DD-8761-FBB56AEA609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51098-4CFA-4671-A4F0-E5AE7D19CE0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51098-4CFA-4671-A4F0-E5AE7D19CE0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51098-4CFA-4671-A4F0-E5AE7D19CE0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51098-4CFA-4671-A4F0-E5AE7D19CE08}"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8D4C3-E515-45DD-8761-FBB56AEA609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851098-4CFA-4671-A4F0-E5AE7D19CE08}"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8D4C3-E515-45DD-8761-FBB56AEA609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851098-4CFA-4671-A4F0-E5AE7D19CE08}"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8D4C3-E515-45DD-8761-FBB56AEA609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851098-4CFA-4671-A4F0-E5AE7D19CE08}"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8D4C3-E515-45DD-8761-FBB56AEA609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1098-4CFA-4671-A4F0-E5AE7D19CE08}"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8D4C3-E515-45DD-8761-FBB56AEA60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51098-4CFA-4671-A4F0-E5AE7D19CE08}"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8D4C3-E515-45DD-8761-FBB56AEA60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51098-4CFA-4671-A4F0-E5AE7D19CE08}"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8D4C3-E515-45DD-8761-FBB56AEA60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8851098-4CFA-4671-A4F0-E5AE7D19CE08}" type="datetimeFigureOut">
              <a:rPr lang="en-US" smtClean="0"/>
              <a:t>5/5/2015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7D8D4C3-E515-45DD-8761-FBB56AEA60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amazzon.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What is Person Centered Thinking </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a:t>
            </a:r>
            <a:r>
              <a:rPr lang="en-US" sz="3200" dirty="0" smtClean="0"/>
              <a:t> Person Centered Planning…</a:t>
            </a:r>
            <a:br>
              <a:rPr lang="en-US" sz="3200" dirty="0" smtClean="0"/>
            </a:br>
            <a:r>
              <a:rPr lang="en-US" sz="3200" dirty="0" smtClean="0"/>
              <a:t>Myths and Realities</a:t>
            </a:r>
            <a:endParaRPr lang="en-US" sz="3200" dirty="0"/>
          </a:p>
        </p:txBody>
      </p:sp>
      <p:sp>
        <p:nvSpPr>
          <p:cNvPr id="3" name="Subtitle 2"/>
          <p:cNvSpPr>
            <a:spLocks noGrp="1"/>
          </p:cNvSpPr>
          <p:nvPr>
            <p:ph type="subTitle" idx="1"/>
          </p:nvPr>
        </p:nvSpPr>
        <p:spPr/>
        <p:txBody>
          <a:bodyPr/>
          <a:lstStyle/>
          <a:p>
            <a:r>
              <a:rPr lang="en-US" dirty="0" smtClean="0"/>
              <a:t>Person Centered Planning Series</a:t>
            </a:r>
          </a:p>
          <a:p>
            <a:r>
              <a:rPr lang="en-US" dirty="0" smtClean="0"/>
              <a:t>Part 1</a:t>
            </a:r>
            <a:endParaRPr lang="en-US" dirty="0"/>
          </a:p>
        </p:txBody>
      </p:sp>
    </p:spTree>
    <p:extLst>
      <p:ext uri="{BB962C8B-B14F-4D97-AF65-F5344CB8AC3E}">
        <p14:creationId xmlns:p14="http://schemas.microsoft.com/office/powerpoint/2010/main" val="127952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are the trusted people in the person’s life?</a:t>
            </a:r>
          </a:p>
          <a:p>
            <a:r>
              <a:rPr lang="en-US" dirty="0" smtClean="0"/>
              <a:t>What can we do to build healthy relationships?</a:t>
            </a:r>
          </a:p>
          <a:p>
            <a:r>
              <a:rPr lang="en-US" dirty="0" smtClean="0"/>
              <a:t>How can we grow the circle of support?</a:t>
            </a:r>
          </a:p>
          <a:p>
            <a:endParaRPr lang="en-US" dirty="0" smtClean="0"/>
          </a:p>
          <a:p>
            <a:endParaRPr lang="en-US" dirty="0"/>
          </a:p>
        </p:txBody>
      </p:sp>
      <p:sp>
        <p:nvSpPr>
          <p:cNvPr id="3" name="Title 2"/>
          <p:cNvSpPr>
            <a:spLocks noGrp="1"/>
          </p:cNvSpPr>
          <p:nvPr>
            <p:ph type="title"/>
          </p:nvPr>
        </p:nvSpPr>
        <p:spPr/>
        <p:txBody>
          <a:bodyPr/>
          <a:lstStyle/>
          <a:p>
            <a:r>
              <a:rPr lang="en-US" dirty="0" smtClean="0"/>
              <a:t>We Honor Relationships</a:t>
            </a:r>
            <a:endParaRPr 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747" y="3810000"/>
            <a:ext cx="4103972" cy="2735981"/>
          </a:xfrm>
          <a:prstGeom prst="rect">
            <a:avLst/>
          </a:prstGeom>
          <a:noFill/>
          <a:ln>
            <a:noFill/>
          </a:ln>
          <a:effectLst>
            <a:glow rad="127000">
              <a:schemeClr val="accent2">
                <a:lumMod val="60000"/>
                <a:lumOff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95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Keep the </a:t>
            </a:r>
            <a:br>
              <a:rPr lang="en-US" dirty="0" smtClean="0"/>
            </a:br>
            <a:r>
              <a:rPr lang="en-US" dirty="0" smtClean="0"/>
              <a:t>Person at the Center</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43390" y="2247900"/>
            <a:ext cx="3257219"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340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Respect Culture</a:t>
            </a:r>
            <a:endParaRPr lang="en-US" dirty="0"/>
          </a:p>
        </p:txBody>
      </p:sp>
      <p:sp>
        <p:nvSpPr>
          <p:cNvPr id="4" name="Content Placeholder 3"/>
          <p:cNvSpPr>
            <a:spLocks noGrp="1"/>
          </p:cNvSpPr>
          <p:nvPr>
            <p:ph idx="1"/>
          </p:nvPr>
        </p:nvSpPr>
        <p:spPr/>
        <p:txBody>
          <a:bodyPr/>
          <a:lstStyle/>
          <a:p>
            <a:r>
              <a:rPr lang="en-US" dirty="0" smtClean="0">
                <a:latin typeface="Papyrus" panose="03070502060502030205" pitchFamily="66" charset="0"/>
              </a:rPr>
              <a:t>“Culture </a:t>
            </a:r>
            <a:r>
              <a:rPr lang="en-US" dirty="0">
                <a:latin typeface="Papyrus" panose="03070502060502030205" pitchFamily="66" charset="0"/>
              </a:rPr>
              <a:t>is the widening of the mind and of the spirit</a:t>
            </a:r>
            <a:r>
              <a:rPr lang="en-US" dirty="0" smtClean="0">
                <a:latin typeface="Papyrus" panose="03070502060502030205" pitchFamily="66" charset="0"/>
              </a:rPr>
              <a:t>.”</a:t>
            </a:r>
            <a:endParaRPr lang="en-US" dirty="0">
              <a:latin typeface="Papyrus" panose="03070502060502030205" pitchFamily="66" charset="0"/>
            </a:endParaRPr>
          </a:p>
          <a:p>
            <a:pPr marL="777240" lvl="2" indent="0">
              <a:buNone/>
            </a:pPr>
            <a:r>
              <a:rPr lang="en-US" dirty="0" smtClean="0">
                <a:latin typeface="Papyrus" panose="03070502060502030205" pitchFamily="66" charset="0"/>
              </a:rPr>
              <a:t>Jawaharlal </a:t>
            </a:r>
            <a:r>
              <a:rPr lang="en-US" dirty="0">
                <a:latin typeface="Papyrus" panose="03070502060502030205" pitchFamily="66" charset="0"/>
              </a:rPr>
              <a:t>Nehru</a:t>
            </a: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64008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858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We Take Action to Make Dreams Positively Possible </a:t>
            </a:r>
            <a:endParaRPr lang="en-US" sz="4400" dirty="0"/>
          </a:p>
        </p:txBody>
      </p:sp>
      <p:sp>
        <p:nvSpPr>
          <p:cNvPr id="4" name="Content Placeholder 3"/>
          <p:cNvSpPr>
            <a:spLocks noGrp="1"/>
          </p:cNvSpPr>
          <p:nvPr>
            <p:ph idx="1"/>
          </p:nvPr>
        </p:nvSpPr>
        <p:spPr/>
        <p:txBody>
          <a:bodyPr/>
          <a:lstStyle/>
          <a:p>
            <a:r>
              <a:rPr lang="en-US" dirty="0" smtClean="0"/>
              <a:t>If we can not make the whole dream come true , what is the part of the dream we can make happen?</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3445819"/>
            <a:ext cx="517525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08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We Identify Welcoming Places</a:t>
            </a:r>
            <a:endParaRPr lang="en-US" sz="4000" dirty="0"/>
          </a:p>
        </p:txBody>
      </p:sp>
      <p:sp>
        <p:nvSpPr>
          <p:cNvPr id="2" name="Content Placeholder 1"/>
          <p:cNvSpPr>
            <a:spLocks noGrp="1"/>
          </p:cNvSpPr>
          <p:nvPr>
            <p:ph idx="1"/>
          </p:nvPr>
        </p:nvSpPr>
        <p:spPr/>
        <p:txBody>
          <a:bodyPr/>
          <a:lstStyle/>
          <a:p>
            <a:r>
              <a:rPr lang="en-US" dirty="0" smtClean="0"/>
              <a:t>Open doors to welcoming places that will gladly receive, honor, and celebrate the individuals gifts.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4669946"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78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Build Capacities</a:t>
            </a:r>
            <a:endParaRPr lang="en-US" dirty="0"/>
          </a:p>
        </p:txBody>
      </p:sp>
      <p:sp>
        <p:nvSpPr>
          <p:cNvPr id="12" name="Content Placeholder 11"/>
          <p:cNvSpPr>
            <a:spLocks noGrp="1"/>
          </p:cNvSpPr>
          <p:nvPr>
            <p:ph idx="1"/>
          </p:nvPr>
        </p:nvSpPr>
        <p:spPr/>
        <p:txBody>
          <a:bodyPr/>
          <a:lstStyle/>
          <a:p>
            <a:r>
              <a:rPr lang="en-US" dirty="0" smtClean="0"/>
              <a:t>A world that works for everyone.</a:t>
            </a:r>
            <a:endParaRPr lang="en-US" dirty="0"/>
          </a:p>
        </p:txBody>
      </p:sp>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2" y="3124200"/>
            <a:ext cx="6072187"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97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unique individual has valuable contributions to make to their community.</a:t>
            </a:r>
          </a:p>
          <a:p>
            <a:r>
              <a:rPr lang="en-US" dirty="0"/>
              <a:t>This person’s gifts and capacities can  aid the needs of the community.</a:t>
            </a:r>
          </a:p>
          <a:p>
            <a:r>
              <a:rPr lang="en-US" dirty="0" smtClean="0"/>
              <a:t>People will have status in their communities. </a:t>
            </a:r>
          </a:p>
          <a:p>
            <a:pPr marL="0" indent="0">
              <a:buNone/>
            </a:pPr>
            <a:r>
              <a:rPr lang="en-US" dirty="0" smtClean="0"/>
              <a:t> </a:t>
            </a:r>
          </a:p>
          <a:p>
            <a:endParaRPr lang="en-US" dirty="0"/>
          </a:p>
        </p:txBody>
      </p:sp>
      <p:sp>
        <p:nvSpPr>
          <p:cNvPr id="3" name="Title 2"/>
          <p:cNvSpPr>
            <a:spLocks noGrp="1"/>
          </p:cNvSpPr>
          <p:nvPr>
            <p:ph type="title"/>
          </p:nvPr>
        </p:nvSpPr>
        <p:spPr/>
        <p:txBody>
          <a:bodyPr/>
          <a:lstStyle/>
          <a:p>
            <a:r>
              <a:rPr lang="en-US" sz="3600" dirty="0" smtClean="0"/>
              <a:t>We Commit to Inclusion</a:t>
            </a:r>
            <a:endParaRPr lang="en-US" sz="3600" dirty="0"/>
          </a:p>
        </p:txBody>
      </p:sp>
      <p:pic>
        <p:nvPicPr>
          <p:cNvPr id="921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048000" y="4343399"/>
            <a:ext cx="3048000" cy="2257425"/>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110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We Change Workplace  Culture</a:t>
            </a:r>
            <a:endParaRPr lang="en-US" sz="36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2553" y="2539331"/>
            <a:ext cx="2514599"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7152" y="2743200"/>
            <a:ext cx="5458028" cy="2031325"/>
          </a:xfrm>
          <a:prstGeom prst="rect">
            <a:avLst/>
          </a:prstGeom>
          <a:noFill/>
        </p:spPr>
        <p:txBody>
          <a:bodyPr wrap="square" rtlCol="0">
            <a:spAutoFit/>
          </a:bodyPr>
          <a:lstStyle/>
          <a:p>
            <a:r>
              <a:rPr lang="en-US" dirty="0" smtClean="0"/>
              <a:t>How do we honor people’s choices?</a:t>
            </a:r>
          </a:p>
          <a:p>
            <a:r>
              <a:rPr lang="en-US" dirty="0" smtClean="0"/>
              <a:t>What actions do we take that show the person our commitment to their dreams?</a:t>
            </a:r>
          </a:p>
          <a:p>
            <a:r>
              <a:rPr lang="en-US" dirty="0" smtClean="0"/>
              <a:t>How do we help others understand our mission?</a:t>
            </a:r>
          </a:p>
          <a:p>
            <a:r>
              <a:rPr lang="en-US" dirty="0" smtClean="0"/>
              <a:t>How do we support each other with person centered work?</a:t>
            </a:r>
          </a:p>
          <a:p>
            <a:r>
              <a:rPr lang="en-US" dirty="0" smtClean="0"/>
              <a:t> </a:t>
            </a:r>
            <a:endParaRPr lang="en-US" dirty="0"/>
          </a:p>
        </p:txBody>
      </p:sp>
    </p:spTree>
    <p:extLst>
      <p:ext uri="{BB962C8B-B14F-4D97-AF65-F5344CB8AC3E}">
        <p14:creationId xmlns:p14="http://schemas.microsoft.com/office/powerpoint/2010/main" val="208688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Centered Planning</a:t>
            </a:r>
            <a:br>
              <a:rPr lang="en-US" dirty="0"/>
            </a:br>
            <a:endParaRPr lang="en-US" dirty="0"/>
          </a:p>
        </p:txBody>
      </p:sp>
      <p:sp>
        <p:nvSpPr>
          <p:cNvPr id="3" name="Text Placeholder 2"/>
          <p:cNvSpPr>
            <a:spLocks noGrp="1"/>
          </p:cNvSpPr>
          <p:nvPr>
            <p:ph type="body" idx="1"/>
          </p:nvPr>
        </p:nvSpPr>
        <p:spPr/>
        <p:txBody>
          <a:bodyPr/>
          <a:lstStyle/>
          <a:p>
            <a:r>
              <a:rPr lang="en-US" sz="4000" dirty="0"/>
              <a:t>Facilitating</a:t>
            </a:r>
          </a:p>
          <a:p>
            <a:r>
              <a:rPr lang="en-US" sz="4000" dirty="0" smtClean="0"/>
              <a:t>Conversations </a:t>
            </a:r>
            <a:r>
              <a:rPr lang="en-US" sz="4000" dirty="0"/>
              <a:t>That Matter.</a:t>
            </a:r>
          </a:p>
          <a:p>
            <a:endParaRPr lang="en-US" dirty="0"/>
          </a:p>
        </p:txBody>
      </p:sp>
    </p:spTree>
    <p:extLst>
      <p:ext uri="{BB962C8B-B14F-4D97-AF65-F5344CB8AC3E}">
        <p14:creationId xmlns:p14="http://schemas.microsoft.com/office/powerpoint/2010/main" val="680232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1029" y="2247900"/>
            <a:ext cx="3721941"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3200" dirty="0" smtClean="0"/>
              <a:t>It all starts with a dream…</a:t>
            </a:r>
            <a:endParaRPr lang="en-US" sz="3200" dirty="0"/>
          </a:p>
        </p:txBody>
      </p:sp>
    </p:spTree>
    <p:extLst>
      <p:ext uri="{BB962C8B-B14F-4D97-AF65-F5344CB8AC3E}">
        <p14:creationId xmlns:p14="http://schemas.microsoft.com/office/powerpoint/2010/main" val="142943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Person Centered Planning?</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Person Centered Planning is the  practice of defining a meaningful life that centers around an individual’s hopes, dreams, and capacities.  The Person Centered Planning values the input of the person first.  Trusted people in that person’s life are invited to contribute to the overall accomplishment of a desired quality of life.  </a:t>
            </a:r>
            <a:endParaRPr lang="en-US" dirty="0"/>
          </a:p>
        </p:txBody>
      </p:sp>
    </p:spTree>
    <p:extLst>
      <p:ext uri="{BB962C8B-B14F-4D97-AF65-F5344CB8AC3E}">
        <p14:creationId xmlns:p14="http://schemas.microsoft.com/office/powerpoint/2010/main" val="177055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what we do…</a:t>
            </a:r>
            <a:endParaRPr lang="en-US" dirty="0"/>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512" y="2853531"/>
            <a:ext cx="47529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802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We  focus our Person Centered Planning on…   </a:t>
            </a:r>
            <a:endParaRPr lang="en-US" sz="3600" dirty="0"/>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86000"/>
            <a:ext cx="5587372" cy="414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53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Centered Planning Myths and Realities </a:t>
            </a:r>
            <a:endParaRPr lang="en-US" dirty="0"/>
          </a:p>
        </p:txBody>
      </p:sp>
      <p:sp>
        <p:nvSpPr>
          <p:cNvPr id="3" name="Text Placeholder 2"/>
          <p:cNvSpPr>
            <a:spLocks noGrp="1"/>
          </p:cNvSpPr>
          <p:nvPr>
            <p:ph type="body" idx="1"/>
          </p:nvPr>
        </p:nvSpPr>
        <p:spPr/>
        <p:txBody>
          <a:bodyPr>
            <a:normAutofit/>
          </a:bodyPr>
          <a:lstStyle/>
          <a:p>
            <a:r>
              <a:rPr lang="en-US" sz="3600" dirty="0" smtClean="0"/>
              <a:t>Where the rubber meets the road</a:t>
            </a:r>
            <a:endParaRPr lang="en-US" sz="3600" dirty="0"/>
          </a:p>
        </p:txBody>
      </p:sp>
    </p:spTree>
    <p:extLst>
      <p:ext uri="{BB962C8B-B14F-4D97-AF65-F5344CB8AC3E}">
        <p14:creationId xmlns:p14="http://schemas.microsoft.com/office/powerpoint/2010/main" val="826331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focus person’s voice is heard.</a:t>
            </a:r>
          </a:p>
          <a:p>
            <a:r>
              <a:rPr lang="en-US" dirty="0" smtClean="0"/>
              <a:t>The individual is actively involved in the process to the best of their ability.</a:t>
            </a:r>
          </a:p>
          <a:p>
            <a:r>
              <a:rPr lang="en-US" dirty="0" smtClean="0"/>
              <a:t>The person communicates (in their own communication style) a sense of knowing this is</a:t>
            </a:r>
          </a:p>
          <a:p>
            <a:pPr marL="0" indent="0">
              <a:buNone/>
            </a:pPr>
            <a:r>
              <a:rPr lang="en-US" dirty="0" smtClean="0"/>
              <a:t>    “all about me!”.</a:t>
            </a:r>
          </a:p>
          <a:p>
            <a:r>
              <a:rPr lang="en-US" dirty="0" smtClean="0"/>
              <a:t>Pride of ownership is witnessed.</a:t>
            </a:r>
          </a:p>
          <a:p>
            <a:r>
              <a:rPr lang="en-US" dirty="0" smtClean="0"/>
              <a:t>Trusted people now have a clearer picture of “What is possible.” </a:t>
            </a:r>
          </a:p>
          <a:p>
            <a:endParaRPr lang="en-US" dirty="0"/>
          </a:p>
        </p:txBody>
      </p:sp>
      <p:sp>
        <p:nvSpPr>
          <p:cNvPr id="3" name="Title 2"/>
          <p:cNvSpPr>
            <a:spLocks noGrp="1"/>
          </p:cNvSpPr>
          <p:nvPr>
            <p:ph type="title"/>
          </p:nvPr>
        </p:nvSpPr>
        <p:spPr/>
        <p:txBody>
          <a:bodyPr/>
          <a:lstStyle/>
          <a:p>
            <a:r>
              <a:rPr lang="en-US" sz="3200" dirty="0" smtClean="0"/>
              <a:t>We realize we have done our Person Centered Planning work well when…</a:t>
            </a:r>
            <a:endParaRPr lang="en-US" sz="3200" dirty="0"/>
          </a:p>
        </p:txBody>
      </p:sp>
    </p:spTree>
    <p:extLst>
      <p:ext uri="{BB962C8B-B14F-4D97-AF65-F5344CB8AC3E}">
        <p14:creationId xmlns:p14="http://schemas.microsoft.com/office/powerpoint/2010/main" val="3681403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Person Centered Planning Myth Busting</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We realize the challenges</a:t>
            </a:r>
            <a:endParaRPr lang="en-US" dirty="0"/>
          </a:p>
        </p:txBody>
      </p:sp>
      <p:sp>
        <p:nvSpPr>
          <p:cNvPr id="4" name="Rectangle 3"/>
          <p:cNvSpPr/>
          <p:nvPr/>
        </p:nvSpPr>
        <p:spPr>
          <a:xfrm>
            <a:off x="1134979" y="2895600"/>
            <a:ext cx="4572000" cy="3693319"/>
          </a:xfrm>
          <a:prstGeom prst="rect">
            <a:avLst/>
          </a:prstGeom>
        </p:spPr>
        <p:txBody>
          <a:bodyPr>
            <a:spAutoFit/>
          </a:bodyPr>
          <a:lstStyle/>
          <a:p>
            <a:r>
              <a:rPr lang="en-US" dirty="0" smtClean="0"/>
              <a:t>Myth</a:t>
            </a:r>
            <a:br>
              <a:rPr lang="en-US" dirty="0" smtClean="0"/>
            </a:br>
            <a:r>
              <a:rPr lang="en-US" dirty="0" smtClean="0"/>
              <a:t>PCP is  accountability for a system.</a:t>
            </a:r>
          </a:p>
          <a:p>
            <a:endParaRPr lang="en-US" dirty="0"/>
          </a:p>
          <a:p>
            <a:r>
              <a:rPr lang="en-US" dirty="0" smtClean="0"/>
              <a:t>Myth</a:t>
            </a:r>
          </a:p>
          <a:p>
            <a:r>
              <a:rPr lang="en-US" dirty="0" smtClean="0"/>
              <a:t>PCP will happen by itself.</a:t>
            </a:r>
          </a:p>
          <a:p>
            <a:endParaRPr lang="en-US" dirty="0"/>
          </a:p>
          <a:p>
            <a:r>
              <a:rPr lang="en-US" dirty="0" smtClean="0"/>
              <a:t>Myth</a:t>
            </a:r>
          </a:p>
          <a:p>
            <a:r>
              <a:rPr lang="en-US" dirty="0" smtClean="0"/>
              <a:t>There are no conflicts with PCP.</a:t>
            </a:r>
          </a:p>
          <a:p>
            <a:endParaRPr lang="en-US" dirty="0"/>
          </a:p>
          <a:p>
            <a:r>
              <a:rPr lang="en-US" dirty="0" smtClean="0"/>
              <a:t>Myth</a:t>
            </a:r>
          </a:p>
          <a:p>
            <a:r>
              <a:rPr lang="en-US" dirty="0" smtClean="0"/>
              <a:t>Is facilitated by one person.</a:t>
            </a:r>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467" y="3505200"/>
            <a:ext cx="3145486" cy="2044566"/>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660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2800" dirty="0">
                <a:solidFill>
                  <a:srgbClr val="000000"/>
                </a:solidFill>
                <a:latin typeface="Helvetica Neue"/>
              </a:rPr>
              <a:t/>
            </a:r>
            <a:br>
              <a:rPr lang="en-US" sz="2800" dirty="0">
                <a:solidFill>
                  <a:srgbClr val="000000"/>
                </a:solidFill>
                <a:latin typeface="Helvetica Neue"/>
              </a:rPr>
            </a:br>
            <a:r>
              <a:rPr lang="en-US" sz="2800" dirty="0" smtClean="0">
                <a:solidFill>
                  <a:srgbClr val="000000"/>
                </a:solidFill>
                <a:latin typeface="Helvetica Neue"/>
              </a:rPr>
              <a:t/>
            </a:r>
            <a:br>
              <a:rPr lang="en-US" sz="2800" dirty="0" smtClean="0">
                <a:solidFill>
                  <a:srgbClr val="000000"/>
                </a:solidFill>
                <a:latin typeface="Helvetica Neue"/>
              </a:rPr>
            </a:br>
            <a:r>
              <a:rPr lang="en-US" sz="2800" dirty="0" smtClean="0">
                <a:solidFill>
                  <a:srgbClr val="000000"/>
                </a:solidFill>
                <a:latin typeface="Helvetica Neue"/>
              </a:rPr>
              <a:t>“Life is not a problem to be solved, </a:t>
            </a:r>
            <a:br>
              <a:rPr lang="en-US" sz="2800" dirty="0" smtClean="0">
                <a:solidFill>
                  <a:srgbClr val="000000"/>
                </a:solidFill>
                <a:latin typeface="Helvetica Neue"/>
              </a:rPr>
            </a:br>
            <a:r>
              <a:rPr lang="en-US" sz="2800" dirty="0" smtClean="0">
                <a:solidFill>
                  <a:srgbClr val="000000"/>
                </a:solidFill>
                <a:latin typeface="Helvetica Neue"/>
              </a:rPr>
              <a:t>  but a reality to be experienced.”</a:t>
            </a:r>
            <a:br>
              <a:rPr lang="en-US" sz="2800" dirty="0" smtClean="0">
                <a:solidFill>
                  <a:srgbClr val="000000"/>
                </a:solidFill>
                <a:latin typeface="Helvetica Neue"/>
              </a:rPr>
            </a:br>
            <a:r>
              <a:rPr lang="en-US" sz="2800" dirty="0">
                <a:solidFill>
                  <a:srgbClr val="000000"/>
                </a:solidFill>
                <a:latin typeface="Helvetica Neue"/>
              </a:rPr>
              <a:t>	</a:t>
            </a:r>
            <a:r>
              <a:rPr lang="en-US" sz="2800" dirty="0" smtClean="0">
                <a:solidFill>
                  <a:srgbClr val="000000"/>
                </a:solidFill>
                <a:latin typeface="Helvetica Neue"/>
              </a:rPr>
              <a:t>      </a:t>
            </a:r>
            <a:r>
              <a:rPr lang="en-US" sz="2000" dirty="0" smtClean="0">
                <a:solidFill>
                  <a:srgbClr val="000000"/>
                </a:solidFill>
                <a:latin typeface="Helvetica Neue"/>
              </a:rPr>
              <a:t>Soren Kierkegaard</a:t>
            </a:r>
            <a:r>
              <a:rPr lang="en-US" sz="2800" dirty="0" smtClean="0">
                <a:solidFill>
                  <a:srgbClr val="000000"/>
                </a:solidFill>
                <a:latin typeface="Helvetica Neue"/>
              </a:rPr>
              <a:t/>
            </a:r>
            <a:br>
              <a:rPr lang="en-US" sz="2800" dirty="0" smtClean="0">
                <a:solidFill>
                  <a:srgbClr val="000000"/>
                </a:solidFill>
                <a:latin typeface="Helvetica Neue"/>
              </a:rPr>
            </a:br>
            <a:r>
              <a:rPr lang="en-US" sz="2800" dirty="0">
                <a:solidFill>
                  <a:srgbClr val="000000"/>
                </a:solidFill>
                <a:latin typeface="Helvetica Neue"/>
              </a:rPr>
              <a:t>	</a:t>
            </a:r>
            <a:r>
              <a:rPr lang="en-US" dirty="0">
                <a:solidFill>
                  <a:srgbClr val="000000"/>
                </a:solidFill>
                <a:latin typeface="Helvetica Neue"/>
              </a:rPr>
              <a:t/>
            </a:r>
            <a:br>
              <a:rPr lang="en-US" dirty="0">
                <a:solidFill>
                  <a:srgbClr val="000000"/>
                </a:solidFill>
                <a:latin typeface="Helvetica Neue"/>
              </a:rPr>
            </a:br>
            <a:endParaRPr lang="en-US" dirty="0"/>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1500" y="2568403"/>
            <a:ext cx="5620999"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112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542853"/>
          </a:xfrm>
        </p:spPr>
        <p:txBody>
          <a:bodyPr>
            <a:normAutofit fontScale="85000" lnSpcReduction="20000"/>
          </a:bodyPr>
          <a:lstStyle/>
          <a:p>
            <a:r>
              <a:rPr lang="en-US" dirty="0" smtClean="0"/>
              <a:t>The work of the following people (and </a:t>
            </a:r>
            <a:r>
              <a:rPr lang="en-US" dirty="0"/>
              <a:t>many </a:t>
            </a:r>
            <a:r>
              <a:rPr lang="en-US" dirty="0" smtClean="0"/>
              <a:t>other visionaries) can be found on Inclusion Press, Open Future Learning and/or Amazon:</a:t>
            </a:r>
          </a:p>
          <a:p>
            <a:pPr marL="0" indent="0">
              <a:buNone/>
            </a:pPr>
            <a:endParaRPr lang="en-US" dirty="0" smtClean="0"/>
          </a:p>
          <a:p>
            <a:pPr lvl="1"/>
            <a:r>
              <a:rPr lang="en-US" dirty="0" smtClean="0"/>
              <a:t>Jack </a:t>
            </a:r>
            <a:r>
              <a:rPr lang="en-US" dirty="0" err="1" smtClean="0"/>
              <a:t>Pearpoint</a:t>
            </a:r>
            <a:endParaRPr lang="en-US" dirty="0" smtClean="0"/>
          </a:p>
          <a:p>
            <a:pPr lvl="1"/>
            <a:r>
              <a:rPr lang="en-US" dirty="0" smtClean="0"/>
              <a:t>John O’Brien</a:t>
            </a:r>
          </a:p>
          <a:p>
            <a:pPr lvl="1"/>
            <a:r>
              <a:rPr lang="en-US" dirty="0" smtClean="0"/>
              <a:t>Marsha Forest</a:t>
            </a:r>
          </a:p>
          <a:p>
            <a:pPr lvl="1"/>
            <a:r>
              <a:rPr lang="en-US" dirty="0" smtClean="0"/>
              <a:t>Connie Lye O’Brien</a:t>
            </a:r>
          </a:p>
          <a:p>
            <a:pPr lvl="1"/>
            <a:r>
              <a:rPr lang="en-US" dirty="0" smtClean="0"/>
              <a:t>Lynda Kahn</a:t>
            </a:r>
          </a:p>
          <a:p>
            <a:pPr lvl="1"/>
            <a:r>
              <a:rPr lang="en-US" dirty="0" smtClean="0"/>
              <a:t>Beth Mount</a:t>
            </a:r>
          </a:p>
          <a:p>
            <a:pPr lvl="1"/>
            <a:r>
              <a:rPr lang="en-US" dirty="0" smtClean="0"/>
              <a:t>Michael </a:t>
            </a:r>
            <a:r>
              <a:rPr lang="en-US" dirty="0" err="1" smtClean="0"/>
              <a:t>Smull</a:t>
            </a:r>
            <a:endParaRPr lang="en-US" dirty="0" smtClean="0"/>
          </a:p>
          <a:p>
            <a:pPr lvl="1"/>
            <a:r>
              <a:rPr lang="en-US" dirty="0" smtClean="0"/>
              <a:t>Peter Block</a:t>
            </a:r>
          </a:p>
          <a:p>
            <a:pPr marL="411480" lvl="1" indent="0">
              <a:buNone/>
            </a:pPr>
            <a:endParaRPr lang="en-US" dirty="0"/>
          </a:p>
        </p:txBody>
      </p:sp>
      <p:sp>
        <p:nvSpPr>
          <p:cNvPr id="3" name="Title 2"/>
          <p:cNvSpPr>
            <a:spLocks noGrp="1"/>
          </p:cNvSpPr>
          <p:nvPr>
            <p:ph type="title"/>
          </p:nvPr>
        </p:nvSpPr>
        <p:spPr/>
        <p:txBody>
          <a:bodyPr/>
          <a:lstStyle/>
          <a:p>
            <a:r>
              <a:rPr lang="en-US" dirty="0" smtClean="0"/>
              <a:t>Thanks to the Visionaries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485" y="4320978"/>
            <a:ext cx="1234290" cy="127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38600" y="5855367"/>
            <a:ext cx="4876800" cy="646331"/>
          </a:xfrm>
          <a:prstGeom prst="rect">
            <a:avLst/>
          </a:prstGeom>
          <a:noFill/>
        </p:spPr>
        <p:txBody>
          <a:bodyPr wrap="square" rtlCol="0">
            <a:spAutoFit/>
          </a:bodyPr>
          <a:lstStyle/>
          <a:p>
            <a:r>
              <a:rPr lang="en-US" dirty="0" smtClean="0">
                <a:hlinkClick r:id="rId4"/>
              </a:rPr>
              <a:t>www.amazzon.com</a:t>
            </a:r>
            <a:r>
              <a:rPr lang="en-US" dirty="0" smtClean="0"/>
              <a:t>     www.inclusion.com</a:t>
            </a:r>
            <a:endParaRPr lang="en-US" dirty="0"/>
          </a:p>
          <a:p>
            <a:endParaRPr lang="en-US" dirty="0"/>
          </a:p>
        </p:txBody>
      </p:sp>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813" y="4572000"/>
            <a:ext cx="1681342" cy="104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307" y="3287128"/>
            <a:ext cx="4191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324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Brought to you by…</a:t>
            </a:r>
            <a:endParaRPr lang="en-US" dirty="0"/>
          </a:p>
        </p:txBody>
      </p:sp>
      <p:pic>
        <p:nvPicPr>
          <p:cNvPr id="13314" name="Picture 2" descr="C:\Users\KRenaud\Documents\Office\CEA LOGO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62" y="2286000"/>
            <a:ext cx="7767637" cy="3509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5795028"/>
            <a:ext cx="4800600" cy="461665"/>
          </a:xfrm>
          <a:prstGeom prst="rect">
            <a:avLst/>
          </a:prstGeom>
          <a:noFill/>
        </p:spPr>
        <p:txBody>
          <a:bodyPr wrap="square" rtlCol="0">
            <a:spAutoFit/>
          </a:bodyPr>
          <a:lstStyle/>
          <a:p>
            <a:pPr algn="ctr"/>
            <a:r>
              <a:rPr lang="en-US" sz="2400" b="1" dirty="0" smtClean="0">
                <a:solidFill>
                  <a:srgbClr val="CC6600"/>
                </a:solidFill>
              </a:rPr>
              <a:t>www.cea.fedcap.org</a:t>
            </a:r>
            <a:endParaRPr lang="en-US" sz="2400" b="1" dirty="0">
              <a:solidFill>
                <a:srgbClr val="CC6600"/>
              </a:solidFill>
            </a:endParaRPr>
          </a:p>
        </p:txBody>
      </p:sp>
    </p:spTree>
    <p:extLst>
      <p:ext uri="{BB962C8B-B14F-4D97-AF65-F5344CB8AC3E}">
        <p14:creationId xmlns:p14="http://schemas.microsoft.com/office/powerpoint/2010/main" val="343208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Now?</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4010034" cy="414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19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this video clip Beth Mount describes how Person Centered work differs from System Centered work.</a:t>
            </a:r>
            <a:endParaRPr lang="en-US" dirty="0"/>
          </a:p>
        </p:txBody>
      </p:sp>
      <p:sp>
        <p:nvSpPr>
          <p:cNvPr id="3" name="Title 2"/>
          <p:cNvSpPr>
            <a:spLocks noGrp="1"/>
          </p:cNvSpPr>
          <p:nvPr>
            <p:ph type="title"/>
          </p:nvPr>
        </p:nvSpPr>
        <p:spPr/>
        <p:txBody>
          <a:bodyPr/>
          <a:lstStyle/>
          <a:p>
            <a:r>
              <a:rPr lang="en-US" sz="3200" dirty="0" smtClean="0"/>
              <a:t>Person Centered Planning Verses System Centered Planning</a:t>
            </a:r>
            <a:endParaRPr lang="en-US" sz="32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079257" y="3124200"/>
            <a:ext cx="49149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13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answer to </a:t>
            </a:r>
            <a:r>
              <a:rPr lang="en-US" sz="2800" b="1" dirty="0" smtClean="0">
                <a:solidFill>
                  <a:schemeClr val="accent2">
                    <a:lumMod val="75000"/>
                  </a:schemeClr>
                </a:solidFill>
              </a:rPr>
              <a:t>HOW is YES</a:t>
            </a:r>
            <a:r>
              <a:rPr lang="en-US" dirty="0" smtClean="0"/>
              <a:t>!</a:t>
            </a:r>
          </a:p>
          <a:p>
            <a:pPr marL="0" indent="0">
              <a:buNone/>
            </a:pPr>
            <a:endParaRPr lang="en-US" dirty="0"/>
          </a:p>
        </p:txBody>
      </p:sp>
      <p:sp>
        <p:nvSpPr>
          <p:cNvPr id="3" name="Title 2"/>
          <p:cNvSpPr>
            <a:spLocks noGrp="1"/>
          </p:cNvSpPr>
          <p:nvPr>
            <p:ph type="title"/>
          </p:nvPr>
        </p:nvSpPr>
        <p:spPr/>
        <p:txBody>
          <a:bodyPr/>
          <a:lstStyle/>
          <a:p>
            <a:r>
              <a:rPr lang="en-US" sz="3600" b="1" dirty="0" smtClean="0">
                <a:solidFill>
                  <a:schemeClr val="accent2">
                    <a:lumMod val="75000"/>
                  </a:schemeClr>
                </a:solidFill>
              </a:rPr>
              <a:t>How</a:t>
            </a:r>
            <a:r>
              <a:rPr lang="en-US" sz="3600" dirty="0" smtClean="0"/>
              <a:t> do we begin our Person Centered Thinking?</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4495800" cy="265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601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326" y="1985223"/>
            <a:ext cx="8991600" cy="3877815"/>
          </a:xfrm>
        </p:spPr>
        <p:txBody>
          <a:bodyPr>
            <a:normAutofit/>
          </a:bodyPr>
          <a:lstStyle/>
          <a:p>
            <a:r>
              <a:rPr lang="en-US" sz="2000" dirty="0" smtClean="0">
                <a:solidFill>
                  <a:srgbClr val="7030A0"/>
                </a:solidFill>
              </a:rPr>
              <a:t>What do we value about Person Centered work?</a:t>
            </a:r>
          </a:p>
          <a:p>
            <a:pPr lvl="1"/>
            <a:r>
              <a:rPr lang="en-US" sz="2000" dirty="0" smtClean="0"/>
              <a:t>All people have gifts and capacities.</a:t>
            </a:r>
          </a:p>
          <a:p>
            <a:pPr lvl="1"/>
            <a:r>
              <a:rPr lang="en-US" sz="2000" dirty="0" smtClean="0"/>
              <a:t>People can have valuable contribution to their communities.</a:t>
            </a:r>
          </a:p>
          <a:p>
            <a:pPr lvl="1"/>
            <a:r>
              <a:rPr lang="en-US" sz="2000" dirty="0" smtClean="0"/>
              <a:t>Welcoming communities benefit from the persons gifts and capacities.  </a:t>
            </a:r>
          </a:p>
          <a:p>
            <a:pPr lvl="1"/>
            <a:r>
              <a:rPr lang="en-US" sz="2000" dirty="0" smtClean="0"/>
              <a:t>People are entitled to PCP as  well defined processes that help them achieve a meaningful quality of life.</a:t>
            </a:r>
          </a:p>
          <a:p>
            <a:pPr lvl="1"/>
            <a:r>
              <a:rPr lang="en-US" sz="2000" dirty="0" smtClean="0"/>
              <a:t>The tools we use are time tested and people </a:t>
            </a:r>
            <a:r>
              <a:rPr lang="en-US" sz="2000" dirty="0"/>
              <a:t>tested</a:t>
            </a:r>
            <a:r>
              <a:rPr lang="en-US" sz="2000" dirty="0" smtClean="0"/>
              <a:t>.</a:t>
            </a:r>
          </a:p>
          <a:p>
            <a:pPr lvl="1"/>
            <a:r>
              <a:rPr lang="en-US" sz="2000" dirty="0" smtClean="0"/>
              <a:t>We facilitate  our tools with integrity and fidelity.</a:t>
            </a:r>
          </a:p>
          <a:p>
            <a:pPr lvl="1"/>
            <a:r>
              <a:rPr lang="en-US" sz="2000" dirty="0" smtClean="0"/>
              <a:t> Trusted people can change their perceptions of what is possible.</a:t>
            </a:r>
            <a:r>
              <a:rPr lang="en-US" dirty="0" smtClean="0"/>
              <a:t> </a:t>
            </a:r>
          </a:p>
          <a:p>
            <a:pPr marL="411480" lvl="1"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Value Check</a:t>
            </a:r>
            <a:endParaRPr lang="en-US" dirty="0"/>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3429000" y="5257800"/>
            <a:ext cx="2143125" cy="1490547"/>
          </a:xfrm>
          <a:prstGeom prst="rect">
            <a:avLst/>
          </a:prstGeom>
          <a:gradFill>
            <a:gsLst>
              <a:gs pos="0">
                <a:srgbClr val="5E9EFF"/>
              </a:gs>
              <a:gs pos="39999">
                <a:srgbClr val="85C2FF"/>
              </a:gs>
              <a:gs pos="70000">
                <a:srgbClr val="C4D6EB"/>
              </a:gs>
              <a:gs pos="100000">
                <a:srgbClr val="FFEBFA"/>
              </a:gs>
            </a:gsLst>
            <a:lin ang="5400000" scaled="0"/>
          </a:gra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4879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our Person Centered Thinking into Practice</a:t>
            </a:r>
            <a:endParaRPr lang="en-US" dirty="0"/>
          </a:p>
        </p:txBody>
      </p:sp>
      <p:sp>
        <p:nvSpPr>
          <p:cNvPr id="3" name="Text Placeholder 2"/>
          <p:cNvSpPr>
            <a:spLocks noGrp="1"/>
          </p:cNvSpPr>
          <p:nvPr>
            <p:ph type="body" idx="1"/>
          </p:nvPr>
        </p:nvSpPr>
        <p:spPr/>
        <p:txBody>
          <a:bodyPr/>
          <a:lstStyle/>
          <a:p>
            <a:r>
              <a:rPr lang="en-US" dirty="0" smtClean="0"/>
              <a:t>Step by Step </a:t>
            </a:r>
          </a:p>
          <a:p>
            <a:r>
              <a:rPr lang="en-US" dirty="0" smtClean="0"/>
              <a:t>One Person at a time</a:t>
            </a:r>
            <a:endParaRPr lang="en-US" dirty="0"/>
          </a:p>
        </p:txBody>
      </p:sp>
    </p:spTree>
    <p:extLst>
      <p:ext uri="{BB962C8B-B14F-4D97-AF65-F5344CB8AC3E}">
        <p14:creationId xmlns:p14="http://schemas.microsoft.com/office/powerpoint/2010/main" val="1199955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 permission</a:t>
            </a:r>
          </a:p>
          <a:p>
            <a:endParaRPr lang="en-US" dirty="0" smtClean="0"/>
          </a:p>
        </p:txBody>
      </p:sp>
      <p:sp>
        <p:nvSpPr>
          <p:cNvPr id="3" name="Title 2"/>
          <p:cNvSpPr>
            <a:spLocks noGrp="1"/>
          </p:cNvSpPr>
          <p:nvPr>
            <p:ph type="title"/>
          </p:nvPr>
        </p:nvSpPr>
        <p:spPr/>
        <p:txBody>
          <a:bodyPr/>
          <a:lstStyle/>
          <a:p>
            <a:r>
              <a:rPr lang="en-US" sz="3200" dirty="0" smtClean="0"/>
              <a:t>We Have a Conversation With the Person</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982" y="2895600"/>
            <a:ext cx="5226217" cy="298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744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Listen</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500" y="2390047"/>
            <a:ext cx="7747000" cy="359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341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774</TotalTime>
  <Words>1851</Words>
  <Application>Microsoft Office PowerPoint</Application>
  <PresentationFormat>On-screen Show (4:3)</PresentationFormat>
  <Paragraphs>330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Hardcover</vt:lpstr>
      <vt:lpstr>What is Person Centered Thinking and Person Centered Planning… Myths and Realities</vt:lpstr>
      <vt:lpstr>What is Person Centered Planning?</vt:lpstr>
      <vt:lpstr>Why Now?</vt:lpstr>
      <vt:lpstr>Person Centered Planning Verses System Centered Planning</vt:lpstr>
      <vt:lpstr>How do we begin our Person Centered Thinking?</vt:lpstr>
      <vt:lpstr>Value Check</vt:lpstr>
      <vt:lpstr>Putting our Person Centered Thinking into Practice</vt:lpstr>
      <vt:lpstr>We Have a Conversation With the Person</vt:lpstr>
      <vt:lpstr>We Listen</vt:lpstr>
      <vt:lpstr>We Honor Relationships</vt:lpstr>
      <vt:lpstr>We Keep the  Person at the Center</vt:lpstr>
      <vt:lpstr>We Respect Culture</vt:lpstr>
      <vt:lpstr>We Take Action to Make Dreams Positively Possible </vt:lpstr>
      <vt:lpstr>We Identify Welcoming Places</vt:lpstr>
      <vt:lpstr>We Build Capacities</vt:lpstr>
      <vt:lpstr>We Commit to Inclusion</vt:lpstr>
      <vt:lpstr>We Change Workplace  Culture</vt:lpstr>
      <vt:lpstr>Person Centered Planning </vt:lpstr>
      <vt:lpstr>It all starts with a dream…</vt:lpstr>
      <vt:lpstr>It’s what we do…</vt:lpstr>
      <vt:lpstr>We  focus our Person Centered Planning on…   </vt:lpstr>
      <vt:lpstr>Person Centered Planning Myths and Realities </vt:lpstr>
      <vt:lpstr>We realize we have done our Person Centered Planning work well when…</vt:lpstr>
      <vt:lpstr>We realize the challenges</vt:lpstr>
      <vt:lpstr>  “Life is not a problem to be solved,    but a reality to be experienced.”        Soren Kierkegaard   </vt:lpstr>
      <vt:lpstr>Thanks to the Visionaries</vt:lpstr>
      <vt:lpstr>Brought to you by…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Renaud</dc:creator>
  <cp:lastModifiedBy>Ken Renaud</cp:lastModifiedBy>
  <cp:revision>59</cp:revision>
  <dcterms:created xsi:type="dcterms:W3CDTF">2015-04-29T17:55:26Z</dcterms:created>
  <dcterms:modified xsi:type="dcterms:W3CDTF">2015-05-05T17:58:30Z</dcterms:modified>
</cp:coreProperties>
</file>