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3" r:id="rId2"/>
    <p:sldId id="281" r:id="rId3"/>
    <p:sldId id="282" r:id="rId4"/>
    <p:sldId id="283" r:id="rId5"/>
    <p:sldId id="265" r:id="rId6"/>
    <p:sldId id="266" r:id="rId7"/>
    <p:sldId id="268" r:id="rId8"/>
    <p:sldId id="274" r:id="rId9"/>
    <p:sldId id="285" r:id="rId10"/>
    <p:sldId id="286" r:id="rId11"/>
    <p:sldId id="275" r:id="rId12"/>
    <p:sldId id="277" r:id="rId13"/>
    <p:sldId id="276" r:id="rId14"/>
    <p:sldId id="278" r:id="rId15"/>
    <p:sldId id="287" r:id="rId16"/>
    <p:sldId id="288" r:id="rId17"/>
    <p:sldId id="279" r:id="rId18"/>
    <p:sldId id="280" r:id="rId19"/>
    <p:sldId id="284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A1AA3F-EA50-43FA-9867-11ECCC8F8806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A13025-4894-4E45-A06E-79B3C6CE8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15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CA8B55-7340-4987-8A81-C571FF13ADEA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3CC68D-EC69-452B-8E9D-4021B310F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1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D64B7-CFC0-4EA5-ADDC-25806A65D22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6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2820C4-B2F6-4658-95C2-073187297E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5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57447" cy="685711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16071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Picture fills this whole area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82388" y="4312028"/>
            <a:ext cx="5930153" cy="6584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6379766"/>
            <a:ext cx="5410201" cy="4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0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3" y="6474388"/>
            <a:ext cx="1886611" cy="3836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298140" y="3559921"/>
            <a:ext cx="3227294" cy="328108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298140" y="13447"/>
            <a:ext cx="3204882" cy="331245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5513295" y="3227293"/>
            <a:ext cx="6858000" cy="403412"/>
          </a:xfrm>
          <a:solidFill>
            <a:srgbClr val="002060"/>
          </a:solidFill>
        </p:spPr>
        <p:txBody>
          <a:bodyPr anchor="ctr">
            <a:normAutofit/>
          </a:bodyPr>
          <a:lstStyle>
            <a:lvl2pPr marL="457200" indent="0" algn="ctr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1"/>
            <a:r>
              <a:rPr lang="en-US" dirty="0" smtClean="0"/>
              <a:t>Sustainable Relevant Impact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32012" y="1748117"/>
            <a:ext cx="4128247" cy="4356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257550"/>
            <a:ext cx="4131609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2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5513295" y="3227293"/>
            <a:ext cx="6858000" cy="403412"/>
          </a:xfrm>
          <a:solidFill>
            <a:srgbClr val="002060"/>
          </a:solidFill>
        </p:spPr>
        <p:txBody>
          <a:bodyPr anchor="ctr">
            <a:normAutofit/>
          </a:bodyPr>
          <a:lstStyle>
            <a:lvl2pPr marL="457200" indent="0" algn="ctr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1"/>
            <a:r>
              <a:rPr lang="en-US" dirty="0" smtClean="0"/>
              <a:t>Sustainable Relevant Impact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578504" y="2407209"/>
            <a:ext cx="7382155" cy="4435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8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5513295" y="3227293"/>
            <a:ext cx="6858000" cy="403412"/>
          </a:xfrm>
          <a:solidFill>
            <a:srgbClr val="002060"/>
          </a:solidFill>
        </p:spPr>
        <p:txBody>
          <a:bodyPr anchor="ctr">
            <a:normAutofit/>
          </a:bodyPr>
          <a:lstStyle>
            <a:lvl2pPr marL="457200" indent="0" algn="ctr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1"/>
            <a:r>
              <a:rPr lang="en-US" dirty="0" smtClean="0"/>
              <a:t>Sustainable Relevant Impact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578504" y="2407209"/>
            <a:ext cx="7382155" cy="4435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4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5513295" y="3227293"/>
            <a:ext cx="6858000" cy="403412"/>
          </a:xfrm>
          <a:solidFill>
            <a:srgbClr val="002060"/>
          </a:solidFill>
        </p:spPr>
        <p:txBody>
          <a:bodyPr anchor="ctr">
            <a:normAutofit/>
          </a:bodyPr>
          <a:lstStyle>
            <a:lvl2pPr marL="457200" indent="0" algn="ctr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1"/>
            <a:r>
              <a:rPr lang="en-US" dirty="0" smtClean="0"/>
              <a:t>Sustainable Relevant Impact</a:t>
            </a:r>
          </a:p>
        </p:txBody>
      </p:sp>
    </p:spTree>
    <p:extLst>
      <p:ext uri="{BB962C8B-B14F-4D97-AF65-F5344CB8AC3E}">
        <p14:creationId xmlns:p14="http://schemas.microsoft.com/office/powerpoint/2010/main" val="141842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5513295" y="3227293"/>
            <a:ext cx="6858000" cy="403412"/>
          </a:xfrm>
          <a:solidFill>
            <a:srgbClr val="002060"/>
          </a:solidFill>
        </p:spPr>
        <p:txBody>
          <a:bodyPr anchor="ctr">
            <a:normAutofit/>
          </a:bodyPr>
          <a:lstStyle>
            <a:lvl2pPr marL="457200" indent="0" algn="ctr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1"/>
            <a:r>
              <a:rPr lang="en-US" dirty="0" smtClean="0"/>
              <a:t>Sustainable Relevant Impact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3" y="6474388"/>
            <a:ext cx="1886611" cy="3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0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3" y="6474388"/>
            <a:ext cx="1886611" cy="383611"/>
          </a:xfrm>
          <a:prstGeom prst="rect">
            <a:avLst/>
          </a:prstGeom>
        </p:spPr>
      </p:pic>
      <p:sp>
        <p:nvSpPr>
          <p:cNvPr id="10" name="Text Placeholder 11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5513295" y="3227293"/>
            <a:ext cx="6858000" cy="403412"/>
          </a:xfrm>
          <a:solidFill>
            <a:srgbClr val="002060"/>
          </a:solidFill>
        </p:spPr>
        <p:txBody>
          <a:bodyPr anchor="ctr">
            <a:normAutofit/>
          </a:bodyPr>
          <a:lstStyle>
            <a:lvl2pPr marL="457200" indent="0" algn="ctr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1"/>
            <a:r>
              <a:rPr lang="en-US" dirty="0" smtClean="0"/>
              <a:t>Sustainable Relevant Impact</a:t>
            </a:r>
          </a:p>
        </p:txBody>
      </p:sp>
    </p:spTree>
    <p:extLst>
      <p:ext uri="{BB962C8B-B14F-4D97-AF65-F5344CB8AC3E}">
        <p14:creationId xmlns:p14="http://schemas.microsoft.com/office/powerpoint/2010/main" val="133663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5513295" y="3227293"/>
            <a:ext cx="6858000" cy="403412"/>
          </a:xfrm>
          <a:solidFill>
            <a:srgbClr val="002060"/>
          </a:solidFill>
        </p:spPr>
        <p:txBody>
          <a:bodyPr anchor="ctr">
            <a:normAutofit/>
          </a:bodyPr>
          <a:lstStyle>
            <a:lvl2pPr marL="457200" indent="0" algn="ctr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1"/>
            <a:r>
              <a:rPr lang="en-US" dirty="0" smtClean="0"/>
              <a:t>Sustainable Relevant Impact</a:t>
            </a:r>
          </a:p>
        </p:txBody>
      </p:sp>
    </p:spTree>
    <p:extLst>
      <p:ext uri="{BB962C8B-B14F-4D97-AF65-F5344CB8AC3E}">
        <p14:creationId xmlns:p14="http://schemas.microsoft.com/office/powerpoint/2010/main" val="1819128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B649-AE70-4BF7-A934-0C4FFAAED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07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B649-AE70-4BF7-A934-0C4FFAAED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00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C5C-B0EC-4DDB-B31D-7B7F9248BD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21375"/>
            <a:ext cx="4939496" cy="43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2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r 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4518211" cy="6019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1" y="2151174"/>
            <a:ext cx="2647072" cy="538238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2796990"/>
            <a:ext cx="5335782" cy="143485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Rehabilitation Services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1" y="4800594"/>
            <a:ext cx="5943600" cy="12366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en-US" dirty="0" smtClean="0"/>
              <a:t>Title of Presentation</a:t>
            </a:r>
          </a:p>
          <a:p>
            <a:pPr lvl="0"/>
            <a:r>
              <a:rPr lang="en-US" dirty="0" smtClean="0"/>
              <a:t>or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or 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4518211" cy="6019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3" y="2727581"/>
            <a:ext cx="2647072" cy="53823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1" y="4800594"/>
            <a:ext cx="5943600" cy="12366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en-US" dirty="0" smtClean="0"/>
              <a:t>Title of Presentation</a:t>
            </a:r>
          </a:p>
          <a:p>
            <a:pPr lvl="0"/>
            <a:r>
              <a:rPr lang="en-US" dirty="0" smtClean="0"/>
              <a:t>or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11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or 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4518211" cy="6019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3" y="2727581"/>
            <a:ext cx="2647072" cy="53823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1" y="4800594"/>
            <a:ext cx="5943600" cy="12366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en-US" dirty="0" smtClean="0"/>
              <a:t>Title of Presentation</a:t>
            </a:r>
          </a:p>
          <a:p>
            <a:pPr lvl="0"/>
            <a:r>
              <a:rPr lang="en-US" dirty="0" smtClean="0"/>
              <a:t>or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1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o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0" y="6474388"/>
            <a:ext cx="1886611" cy="38361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1" y="1600200"/>
            <a:ext cx="6002762" cy="318296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28254" y="900956"/>
            <a:ext cx="7301345" cy="6992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rgbClr val="002060"/>
                </a:solidFill>
                <a:latin typeface="Franklin Gothic Heavy" panose="020B0903020102020204" pitchFamily="34" charset="0"/>
              </a:defRPr>
            </a:lvl1pPr>
          </a:lstStyle>
          <a:p>
            <a:pPr lvl="0"/>
            <a:r>
              <a:rPr lang="en-US" dirty="0" smtClean="0"/>
              <a:t>Section or Title Page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5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906" y="28951"/>
            <a:ext cx="7856444" cy="131575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 smtClean="0"/>
              <a:t>Title &amp; Content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5513295" y="3227293"/>
            <a:ext cx="6858000" cy="403412"/>
          </a:xfrm>
          <a:solidFill>
            <a:srgbClr val="002060"/>
          </a:solidFill>
        </p:spPr>
        <p:txBody>
          <a:bodyPr anchor="ctr">
            <a:normAutofit/>
          </a:bodyPr>
          <a:lstStyle>
            <a:lvl2pPr marL="457200" indent="0" algn="ctr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1"/>
            <a:r>
              <a:rPr lang="en-US" dirty="0" smtClean="0"/>
              <a:t>Sustainable Relevant Impact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3" y="6474388"/>
            <a:ext cx="1886611" cy="3836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8650" y="1210235"/>
            <a:ext cx="8111939" cy="4639236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87506" y="1559859"/>
            <a:ext cx="3617259" cy="428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84619" y="1559859"/>
            <a:ext cx="3617259" cy="428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1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8951"/>
            <a:ext cx="78867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5513295" y="3227293"/>
            <a:ext cx="6858000" cy="403412"/>
          </a:xfrm>
          <a:solidFill>
            <a:srgbClr val="002060"/>
          </a:solidFill>
        </p:spPr>
        <p:txBody>
          <a:bodyPr anchor="ctr">
            <a:normAutofit/>
          </a:bodyPr>
          <a:lstStyle>
            <a:lvl2pPr marL="457200" indent="0" algn="ctr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1"/>
            <a:r>
              <a:rPr lang="en-US" dirty="0" smtClean="0"/>
              <a:t>Sustainable Relevant Impact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8650" y="1266736"/>
            <a:ext cx="8111939" cy="46392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 hasCustomPrompt="1"/>
          </p:nvPr>
        </p:nvSpPr>
        <p:spPr>
          <a:xfrm>
            <a:off x="1357687" y="1882588"/>
            <a:ext cx="3927008" cy="3674593"/>
          </a:xfrm>
        </p:spPr>
        <p:txBody>
          <a:bodyPr/>
          <a:lstStyle>
            <a:lvl1pPr>
              <a:defRPr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 smtClean="0"/>
              <a:t>Chart placeholder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357687" y="5557181"/>
            <a:ext cx="2219138" cy="60119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  <a:lvl5pPr marL="1828800" indent="0" algn="l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Footnote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1357685" y="1462697"/>
            <a:ext cx="3576638" cy="4198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Chart description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649212" y="1882588"/>
            <a:ext cx="2726859" cy="36745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282388"/>
            <a:ext cx="7945812" cy="1008530"/>
          </a:xfrm>
        </p:spPr>
        <p:txBody>
          <a:bodyPr anchor="b"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1317815"/>
            <a:ext cx="7945812" cy="6185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5513295" y="3227293"/>
            <a:ext cx="6858000" cy="403412"/>
          </a:xfrm>
          <a:solidFill>
            <a:srgbClr val="002060"/>
          </a:solidFill>
        </p:spPr>
        <p:txBody>
          <a:bodyPr anchor="ctr">
            <a:normAutofit/>
          </a:bodyPr>
          <a:lstStyle>
            <a:lvl2pPr marL="457200" indent="0" algn="ctr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1"/>
            <a:r>
              <a:rPr lang="en-US" dirty="0" smtClean="0"/>
              <a:t>Sustainable Relevant Impact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3" y="6474388"/>
            <a:ext cx="1886611" cy="383610"/>
          </a:xfrm>
          <a:prstGeom prst="rect">
            <a:avLst/>
          </a:prstGeom>
        </p:spPr>
      </p:pic>
      <p:sp>
        <p:nvSpPr>
          <p:cNvPr id="10" name="Media Placeholder 9"/>
          <p:cNvSpPr>
            <a:spLocks noGrp="1"/>
          </p:cNvSpPr>
          <p:nvPr>
            <p:ph type="media" sz="quarter" idx="14" hasCustomPrompt="1"/>
          </p:nvPr>
        </p:nvSpPr>
        <p:spPr>
          <a:xfrm>
            <a:off x="470647" y="2084294"/>
            <a:ext cx="5123330" cy="364415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5802407" y="2124635"/>
            <a:ext cx="2729752" cy="3603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27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7550"/>
            <a:ext cx="78867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3" y="6474388"/>
            <a:ext cx="1886611" cy="383610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5513295" y="3227293"/>
            <a:ext cx="6858000" cy="403412"/>
          </a:xfrm>
          <a:solidFill>
            <a:srgbClr val="002060"/>
          </a:solidFill>
        </p:spPr>
        <p:txBody>
          <a:bodyPr anchor="ctr">
            <a:normAutofit/>
          </a:bodyPr>
          <a:lstStyle>
            <a:lvl2pPr marL="457200" indent="0" algn="ctr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1"/>
            <a:r>
              <a:rPr lang="en-US" dirty="0" smtClean="0"/>
              <a:t>Sustainable Relevant Impact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28650" y="1825626"/>
            <a:ext cx="3876114" cy="179163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28650" y="3752197"/>
            <a:ext cx="3876114" cy="242476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8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B649-AE70-4BF7-A934-0C4FFAAED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9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3" y="6474388"/>
            <a:ext cx="1886611" cy="38361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690689"/>
            <a:ext cx="3956798" cy="43873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85449" y="1690689"/>
            <a:ext cx="3929902" cy="44859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5513295" y="3227293"/>
            <a:ext cx="6858000" cy="403412"/>
          </a:xfrm>
          <a:solidFill>
            <a:srgbClr val="002060"/>
          </a:solidFill>
        </p:spPr>
        <p:txBody>
          <a:bodyPr anchor="ctr">
            <a:normAutofit/>
          </a:bodyPr>
          <a:lstStyle>
            <a:lvl2pPr marL="457200" indent="0" algn="ctr">
              <a:buFontTx/>
              <a:buNone/>
              <a:defRPr sz="20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1"/>
            <a:r>
              <a:rPr lang="en-US" dirty="0" smtClean="0"/>
              <a:t>Sustainable Relevant Impact</a:t>
            </a:r>
          </a:p>
        </p:txBody>
      </p:sp>
    </p:spTree>
    <p:extLst>
      <p:ext uri="{BB962C8B-B14F-4D97-AF65-F5344CB8AC3E}">
        <p14:creationId xmlns:p14="http://schemas.microsoft.com/office/powerpoint/2010/main" val="318689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2060">
                <a:alpha val="38824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0B649-AE70-4BF7-A934-0C4FFAAED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11"/>
          <p:cNvSpPr txBox="1">
            <a:spLocks/>
          </p:cNvSpPr>
          <p:nvPr/>
        </p:nvSpPr>
        <p:spPr>
          <a:xfrm rot="16200000">
            <a:off x="5513295" y="3227293"/>
            <a:ext cx="6858000" cy="403412"/>
          </a:xfrm>
          <a:prstGeom prst="rect">
            <a:avLst/>
          </a:prstGeom>
          <a:solidFill>
            <a:srgbClr val="002060"/>
          </a:solidFill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rgbClr val="002060"/>
                </a:solidFill>
                <a:latin typeface="Franklin Gothic Heavy" panose="020B09030201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Tx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mtClean="0">
                <a:solidFill>
                  <a:prstClr val="white"/>
                </a:solidFill>
              </a:rPr>
              <a:t>Sustainable Relevant Impact</a:t>
            </a:r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6420180"/>
            <a:ext cx="4953001" cy="4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5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2" r:id="rId20"/>
    <p:sldLayoutId id="2147483683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rgbClr val="002060"/>
          </a:solidFill>
          <a:latin typeface="Franklin Gothic Heavy" panose="020B09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a.fedcap.org/job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cea.fedcap.org/success-stories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7" descr="IMG_15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163" y="3175"/>
            <a:ext cx="29940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419601" y="2819400"/>
            <a:ext cx="4319587" cy="33877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cap="none" dirty="0" smtClean="0">
                <a:latin typeface="+mj-lt"/>
              </a:rPr>
              <a:t>Moving from Work Centers to Community Based Employment</a:t>
            </a:r>
            <a:r>
              <a:rPr lang="en-US" sz="4800" b="1" cap="none" dirty="0" smtClean="0">
                <a:latin typeface="+mj-lt"/>
              </a:rPr>
              <a:t/>
            </a:r>
            <a:br>
              <a:rPr lang="en-US" sz="4800" b="1" cap="none" dirty="0" smtClean="0">
                <a:latin typeface="+mj-lt"/>
              </a:rPr>
            </a:br>
            <a:r>
              <a:rPr lang="en-US" sz="4800" b="1" cap="none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4800" b="1" cap="none" dirty="0" smtClean="0">
                <a:solidFill>
                  <a:schemeClr val="tx1"/>
                </a:solidFill>
                <a:latin typeface="+mj-lt"/>
              </a:rPr>
            </a:br>
            <a:endParaRPr lang="en-US" sz="5400" b="1" dirty="0">
              <a:latin typeface="+mj-lt"/>
            </a:endParaRPr>
          </a:p>
        </p:txBody>
      </p:sp>
      <p:sp>
        <p:nvSpPr>
          <p:cNvPr id="25610" name="Slide Number Placeholder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387350" cy="3921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fld id="{D27AFC97-CA71-4773-A6B4-5A0D8D2843D6}" type="slidenum">
              <a:rPr lang="en-US" sz="800" smtClean="0">
                <a:ea typeface="ＭＳ Ｐゴシック" pitchFamily="34" charset="-128"/>
              </a:rPr>
              <a:pPr/>
              <a:t>1</a:t>
            </a:fld>
            <a:endParaRPr lang="en-US" sz="800" dirty="0" smtClean="0">
              <a:ea typeface="ＭＳ Ｐゴシック" pitchFamily="34" charset="-128"/>
            </a:endParaRPr>
          </a:p>
        </p:txBody>
      </p:sp>
      <p:pic>
        <p:nvPicPr>
          <p:cNvPr id="25606" name="Picture 13" descr="090622__0024.JPG"/>
          <p:cNvPicPr>
            <a:picLocks noChangeAspect="1"/>
          </p:cNvPicPr>
          <p:nvPr/>
        </p:nvPicPr>
        <p:blipFill>
          <a:blip r:embed="rId4" cstate="print"/>
          <a:srcRect l="9340"/>
          <a:stretch>
            <a:fillRect/>
          </a:stretch>
        </p:blipFill>
        <p:spPr bwMode="auto">
          <a:xfrm>
            <a:off x="0" y="0"/>
            <a:ext cx="24511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5" descr="090707_057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-3175"/>
            <a:ext cx="23923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6" descr="BS statue sammie darling outsid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0"/>
            <a:ext cx="13716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05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"/>
            <a:ext cx="7886700" cy="62484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Integrated Day Activity Tool Sample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0654" cy="40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9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9302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Concurrent Activities:</a:t>
            </a:r>
            <a:br>
              <a:rPr lang="en-US" sz="3200" b="1" dirty="0" smtClean="0"/>
            </a:br>
            <a:r>
              <a:rPr lang="en-US" sz="3200" b="1" dirty="0" smtClean="0"/>
              <a:t>Business Partners  &amp; Employee Readiness 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357437"/>
            <a:ext cx="3868340" cy="368458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Franklin Gothic Book" panose="020B0503020102020204" pitchFamily="34" charset="0"/>
              </a:rPr>
              <a:t>Education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Franklin Gothic Book" panose="020B0503020102020204" pitchFamily="34" charset="0"/>
              </a:rPr>
              <a:t>Examples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Franklin Gothic Book" panose="020B0503020102020204" pitchFamily="34" charset="0"/>
              </a:rPr>
              <a:t>Commitment to the larger picture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Franklin Gothic Book" panose="020B0503020102020204" pitchFamily="34" charset="0"/>
              </a:rPr>
              <a:t>Managing Expectations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Franklin Gothic Book" panose="020B0503020102020204" pitchFamily="34" charset="0"/>
              </a:rPr>
              <a:t>Selling the “Team”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Franklin Gothic Book" panose="020B0503020102020204" pitchFamily="34" charset="0"/>
              </a:rPr>
              <a:t>MOAs (larger companies)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 err="1" smtClean="0">
                <a:latin typeface="Franklin Gothic Book" panose="020B0503020102020204" pitchFamily="34" charset="0"/>
              </a:rPr>
              <a:t>WorkStar</a:t>
            </a:r>
            <a:r>
              <a:rPr lang="en-US" sz="2600" dirty="0" smtClean="0">
                <a:latin typeface="Franklin Gothic Book" panose="020B0503020102020204" pitchFamily="34" charset="0"/>
              </a:rPr>
              <a:t>™ Certification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22533" y="2357437"/>
            <a:ext cx="3887391" cy="3684588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Web-based interactive work readiness curriculum -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Learning About Yourself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You have the Solution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Personal Branding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Career Pathways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Family Engagement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57200" y="1219200"/>
            <a:ext cx="3868340" cy="823912"/>
          </a:xfrm>
          <a:solidFill>
            <a:srgbClr val="0070C0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Business Engagement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3887391" cy="823912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Get 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Ready!™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DD806C5C-B0EC-4DDB-B31D-7B7F9248BD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7778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Concurrent Activities:</a:t>
            </a:r>
            <a:br>
              <a:rPr lang="en-US" sz="3200" b="1" dirty="0"/>
            </a:br>
            <a:r>
              <a:rPr lang="en-US" sz="3200" b="1" dirty="0"/>
              <a:t>Business Partners  &amp; Employee </a:t>
            </a:r>
            <a:r>
              <a:rPr lang="en-US" sz="3200" b="1" dirty="0" smtClean="0"/>
              <a:t>Readiness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42900" y="2286000"/>
            <a:ext cx="4419600" cy="35814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Engage Business (Job) Developers from around the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Ensure that there is a lead for each large business –creating a framework for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Share effective messaging and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Share successes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Collectively problem solve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0" y="2318886"/>
            <a:ext cx="3886200" cy="35814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Create opportunity to practice skills from Get Ready!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35 businesses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100 participants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Resumes and business </a:t>
            </a:r>
            <a:r>
              <a:rPr lang="en-US" dirty="0">
                <a:latin typeface="Franklin Gothic Book" panose="020B0503020102020204" pitchFamily="34" charset="0"/>
              </a:rPr>
              <a:t>c</a:t>
            </a:r>
            <a:r>
              <a:rPr lang="en-US" dirty="0" smtClean="0">
                <a:latin typeface="Franklin Gothic Book" panose="020B0503020102020204" pitchFamily="34" charset="0"/>
              </a:rPr>
              <a:t>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Speed dating like event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Tremendous impact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609600" y="1371600"/>
            <a:ext cx="3886200" cy="814388"/>
          </a:xfrm>
          <a:solidFill>
            <a:srgbClr val="0070C0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Business Developers Roundtable</a:t>
            </a:r>
            <a:endParaRPr lang="en-US" sz="3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1371600"/>
            <a:ext cx="3886200" cy="814388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Connect2Careers™</a:t>
            </a:r>
            <a:endParaRPr lang="en-US" sz="3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50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86700" cy="7778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Concurrent Activities:</a:t>
            </a:r>
            <a:br>
              <a:rPr lang="en-US" sz="3200" b="1" dirty="0" smtClean="0"/>
            </a:br>
            <a:r>
              <a:rPr lang="en-US" sz="3200" b="1" dirty="0" smtClean="0"/>
              <a:t>Business Partners  &amp; Employee Readiness 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51260" y="2241400"/>
            <a:ext cx="3868340" cy="36845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Dissect  each business to understand specific employment opportunities </a:t>
            </a: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 Create training modules (in partnership with business) that meets specific business needs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06691" y="2241400"/>
            <a:ext cx="4267200" cy="428148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Kitchen becomes a “restaurant” 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Prep cook, busser, dishwashing, filling water glasses, cashier </a:t>
            </a:r>
          </a:p>
          <a:p>
            <a:endParaRPr lang="en-US" sz="200" dirty="0" smtClean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Create a Hotel Room 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Make the bed, clean the mirror and dresser, vacuum, clean the bathroom</a:t>
            </a:r>
          </a:p>
          <a:p>
            <a:endParaRPr lang="en-US" sz="800" dirty="0" smtClean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Create a Retail Space 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Stocking, </a:t>
            </a:r>
            <a:r>
              <a:rPr lang="en-US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sorting, sequencing</a:t>
            </a:r>
            <a:endParaRPr lang="en-US" sz="2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629842" y="1219200"/>
            <a:ext cx="3868340" cy="823912"/>
          </a:xfrm>
          <a:solidFill>
            <a:srgbClr val="0070C0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Employer Based Training </a:t>
            </a:r>
            <a:endParaRPr lang="en-US" sz="32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29150" y="1219200"/>
            <a:ext cx="3887391" cy="823912"/>
          </a:xfrm>
          <a:solidFill>
            <a:srgbClr val="0070C0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Development of Learning Pods</a:t>
            </a:r>
            <a:endParaRPr lang="en-US" sz="3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DD806C5C-B0EC-4DDB-B31D-7B7F9248BD7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1325563"/>
          </a:xfrm>
        </p:spPr>
        <p:txBody>
          <a:bodyPr/>
          <a:lstStyle/>
          <a:p>
            <a:pPr algn="ctr"/>
            <a:r>
              <a:rPr lang="en-US" sz="3200" b="1" dirty="0"/>
              <a:t>Concurrent Activities:</a:t>
            </a:r>
            <a:br>
              <a:rPr lang="en-US" sz="3200" b="1" dirty="0"/>
            </a:br>
            <a:r>
              <a:rPr lang="en-US" sz="3200" b="1" dirty="0"/>
              <a:t>Business Partners  &amp; Employee Readiness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04800" y="2347912"/>
            <a:ext cx="4227908" cy="3684588"/>
          </a:xfrm>
        </p:spPr>
        <p:txBody>
          <a:bodyPr/>
          <a:lstStyle/>
          <a:p>
            <a:r>
              <a:rPr lang="en-US" b="1" dirty="0">
                <a:latin typeface="Franklin Gothic Book" panose="020B0503020102020204" pitchFamily="34" charset="0"/>
                <a:hlinkClick r:id="rId2"/>
              </a:rPr>
              <a:t>http://</a:t>
            </a:r>
            <a:r>
              <a:rPr lang="en-US" b="1" dirty="0" smtClean="0">
                <a:latin typeface="Franklin Gothic Book" panose="020B0503020102020204" pitchFamily="34" charset="0"/>
                <a:hlinkClick r:id="rId2"/>
              </a:rPr>
              <a:t>www.cea.fedcap.org/job</a:t>
            </a:r>
            <a:endParaRPr lang="en-US" b="1" dirty="0" smtClean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Business Developers add employment opportunities</a:t>
            </a: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Access by consumers, guardians, advocates, case managers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30702" y="2509838"/>
            <a:ext cx="3887391" cy="368458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Consumer, guardian case manager etc. identifies job opportunity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Contacts business developer to discuss opportunity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Business Developer works with company to schedule interviews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Business Developer introduces </a:t>
            </a:r>
            <a:r>
              <a:rPr lang="en-US" dirty="0">
                <a:latin typeface="Franklin Gothic Book" panose="020B0503020102020204" pitchFamily="34" charset="0"/>
              </a:rPr>
              <a:t>j</a:t>
            </a:r>
            <a:r>
              <a:rPr lang="en-US" dirty="0" smtClean="0">
                <a:latin typeface="Franklin Gothic Book" panose="020B0503020102020204" pitchFamily="34" charset="0"/>
              </a:rPr>
              <a:t>ob </a:t>
            </a:r>
            <a:r>
              <a:rPr lang="en-US" dirty="0">
                <a:latin typeface="Franklin Gothic Book" panose="020B0503020102020204" pitchFamily="34" charset="0"/>
              </a:rPr>
              <a:t>c</a:t>
            </a:r>
            <a:r>
              <a:rPr lang="en-US" dirty="0" smtClean="0">
                <a:latin typeface="Franklin Gothic Book" panose="020B0503020102020204" pitchFamily="34" charset="0"/>
              </a:rPr>
              <a:t>oach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381000" y="1524000"/>
            <a:ext cx="4020740" cy="82391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Job Opportunity Board</a:t>
            </a:r>
            <a:endParaRPr lang="en-US" sz="2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32708" y="1524000"/>
            <a:ext cx="3887391" cy="82391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Placement Process</a:t>
            </a:r>
            <a:endParaRPr lang="en-US" sz="3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DD806C5C-B0EC-4DDB-B31D-7B7F9248BD7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B649-AE70-4BF7-A934-0C4FFAAED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76200"/>
            <a:ext cx="7924800" cy="2450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54723"/>
            <a:ext cx="7315200" cy="39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67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B649-AE70-4BF7-A934-0C4FFAAED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610600" cy="539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96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Concurrent Activities:</a:t>
            </a:r>
            <a:br>
              <a:rPr lang="en-US" sz="3200" b="1" dirty="0"/>
            </a:br>
            <a:r>
              <a:rPr lang="en-US" sz="3200" b="1" dirty="0" smtClean="0"/>
              <a:t>Ongoing Business Partnership  </a:t>
            </a:r>
            <a:r>
              <a:rPr lang="en-US" sz="3200" b="1" dirty="0"/>
              <a:t>&amp; Employee </a:t>
            </a:r>
            <a:r>
              <a:rPr lang="en-US" sz="3200" b="1" dirty="0" smtClean="0"/>
              <a:t>Success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2671246"/>
            <a:ext cx="3886200" cy="3581400"/>
          </a:xfrm>
        </p:spPr>
        <p:txBody>
          <a:bodyPr/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Consistent contact and responsiveness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Identification of new job opportunities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Expansion of existing job responsibilities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Role of ambassador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2671246"/>
            <a:ext cx="3886200" cy="3581400"/>
          </a:xfrm>
        </p:spPr>
        <p:txBody>
          <a:bodyPr/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Understanding culture and environment of business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Systematically developing natural supports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Job Coach Certification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381000" y="1742267"/>
            <a:ext cx="3886200" cy="814388"/>
          </a:xfrm>
          <a:solidFill>
            <a:srgbClr val="0070C0"/>
          </a:solidFill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Maintaining /Expanding Business Relationship</a:t>
            </a:r>
            <a:endParaRPr lang="en-US" sz="3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1742267"/>
            <a:ext cx="3886200" cy="814388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Job Coaching</a:t>
            </a:r>
            <a:endParaRPr lang="en-US" sz="3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DD806C5C-B0EC-4DDB-B31D-7B7F9248BD7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304800"/>
            <a:ext cx="8229600" cy="4111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Reinforcing the Evolving Culture!</a:t>
            </a:r>
            <a:endParaRPr lang="en-US" sz="3600" b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8DAB7DB-1A0A-4134-ACCC-F7C5F32D4189}" type="slidenum">
              <a:rPr lang="en-US" smtClean="0"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14401"/>
            <a:ext cx="4648200" cy="5174448"/>
          </a:xfrm>
        </p:spPr>
        <p:txBody>
          <a:bodyPr>
            <a:no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When </a:t>
            </a:r>
            <a:r>
              <a:rPr lang="en-US" sz="2000" dirty="0">
                <a:latin typeface="+mn-lt"/>
              </a:rPr>
              <a:t>a participant  is hired— </a:t>
            </a:r>
            <a:r>
              <a:rPr lang="en-US" sz="2000" dirty="0" smtClean="0">
                <a:latin typeface="+mn-lt"/>
              </a:rPr>
              <a:t>celebrate </a:t>
            </a:r>
            <a:endParaRPr lang="en-US" sz="2000" b="1" dirty="0">
              <a:latin typeface="+mn-lt"/>
            </a:endParaRPr>
          </a:p>
          <a:p>
            <a:pPr lvl="1">
              <a:spcBef>
                <a:spcPts val="600"/>
              </a:spcBef>
            </a:pPr>
            <a:r>
              <a:rPr lang="en-US" sz="2000" b="1" dirty="0"/>
              <a:t>Ring a Bell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Have popcorn!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Post pictures </a:t>
            </a:r>
            <a:r>
              <a:rPr lang="en-US" sz="2000" dirty="0">
                <a:latin typeface="+mn-lt"/>
              </a:rPr>
              <a:t>of individuals who have been hired posted </a:t>
            </a:r>
            <a:endParaRPr lang="en-US" sz="2000" dirty="0" smtClean="0">
              <a:latin typeface="+mn-lt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Use </a:t>
            </a:r>
            <a:r>
              <a:rPr lang="en-US" sz="2000" dirty="0">
                <a:latin typeface="+mn-lt"/>
              </a:rPr>
              <a:t>their hiring as a way to advance the enthusiasm of other participants </a:t>
            </a:r>
            <a:r>
              <a:rPr lang="en-US" sz="2000" dirty="0" smtClean="0">
                <a:latin typeface="+mn-lt"/>
              </a:rPr>
              <a:t>...and to inspire staff. </a:t>
            </a:r>
            <a:endParaRPr lang="en-US" sz="2000" dirty="0">
              <a:latin typeface="+mn-lt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Hold a first </a:t>
            </a:r>
            <a:r>
              <a:rPr lang="en-US" sz="2000" dirty="0">
                <a:latin typeface="+mn-lt"/>
              </a:rPr>
              <a:t>Paycheck Celebration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Spotlight on 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websites </a:t>
            </a:r>
            <a:r>
              <a:rPr lang="en-US" sz="2000" dirty="0">
                <a:solidFill>
                  <a:srgbClr val="002060"/>
                </a:solidFill>
                <a:latin typeface="+mn-lt"/>
                <a:hlinkClick r:id="rId2"/>
              </a:rPr>
              <a:t>http://</a:t>
            </a:r>
            <a:r>
              <a:rPr lang="en-US" sz="2000" dirty="0" smtClean="0">
                <a:solidFill>
                  <a:srgbClr val="002060"/>
                </a:solidFill>
                <a:latin typeface="+mn-lt"/>
                <a:hlinkClick r:id="rId2"/>
              </a:rPr>
              <a:t>www.cea.fedcap.org/success-stories</a:t>
            </a:r>
            <a:endParaRPr lang="en-US" sz="20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Develop a Peer </a:t>
            </a:r>
            <a:r>
              <a:rPr lang="en-US" sz="2000" dirty="0">
                <a:latin typeface="+mn-lt"/>
              </a:rPr>
              <a:t>to </a:t>
            </a:r>
            <a:r>
              <a:rPr lang="en-US" sz="2000" dirty="0" smtClean="0">
                <a:latin typeface="+mn-lt"/>
              </a:rPr>
              <a:t>Peer Job Club</a:t>
            </a:r>
            <a:endParaRPr lang="en-US" sz="2000" dirty="0">
              <a:latin typeface="+mn-lt"/>
            </a:endParaRPr>
          </a:p>
          <a:p>
            <a:pPr marL="366713" lvl="1" indent="0">
              <a:buNone/>
            </a:pPr>
            <a:endParaRPr lang="en-US" sz="6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2286">
            <a:off x="4911642" y="1153704"/>
            <a:ext cx="3127375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2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555" y="0"/>
            <a:ext cx="4328725" cy="6019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48217" y="6324600"/>
            <a:ext cx="2057400" cy="365125"/>
          </a:xfrm>
        </p:spPr>
        <p:txBody>
          <a:bodyPr/>
          <a:lstStyle/>
          <a:p>
            <a:r>
              <a:rPr lang="en-US" dirty="0" smtClean="0"/>
              <a:t>42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en-US" dirty="0" smtClean="0"/>
              <a:t>The Culture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1752600"/>
            <a:ext cx="388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“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Coming together is a beginning,</a:t>
            </a:r>
          </a:p>
          <a:p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Keeping together is progress,</a:t>
            </a:r>
          </a:p>
          <a:p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Working together is success.”</a:t>
            </a:r>
            <a:endParaRPr lang="en-US" sz="28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Henry Ford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05803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555" y="0"/>
            <a:ext cx="4328725" cy="6019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48217" y="6324600"/>
            <a:ext cx="2057400" cy="365125"/>
          </a:xfrm>
        </p:spPr>
        <p:txBody>
          <a:bodyPr/>
          <a:lstStyle/>
          <a:p>
            <a:fld id="{DD806C5C-B0EC-4DDB-B31D-7B7F9248BD7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en-US" dirty="0" smtClean="0"/>
              <a:t>The Culture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175260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“I did then what I knew how to do.  Now that I know better, I do better.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endParaRPr lang="en-US" sz="28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Maya Angelou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19607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86700" cy="701674"/>
          </a:xfrm>
        </p:spPr>
        <p:txBody>
          <a:bodyPr/>
          <a:lstStyle/>
          <a:p>
            <a:pPr algn="ctr"/>
            <a:r>
              <a:rPr lang="en-US" b="1" dirty="0" smtClean="0"/>
              <a:t>Fedcap History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886700" cy="49530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Fedcap is 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the result of the vision and persistence of 3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World War I 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veterans who returned from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war 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with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significant battlefield injuries</a:t>
            </a:r>
            <a:r>
              <a:rPr lang="en-US" sz="2000" dirty="0">
                <a:solidFill>
                  <a:srgbClr val="000066"/>
                </a:solidFill>
                <a:latin typeface="+mn-lt"/>
              </a:rPr>
              <a:t>, and were unable to </a:t>
            </a:r>
            <a:r>
              <a:rPr lang="en-US" sz="2000" dirty="0" smtClean="0">
                <a:solidFill>
                  <a:srgbClr val="000066"/>
                </a:solidFill>
                <a:latin typeface="+mn-lt"/>
              </a:rPr>
              <a:t>find their place in society.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In 1935 they launched the Federation for the Handicapped—with the goal of ensuring that people with disabilities who wanted to participate in life to the fullest —could. </a:t>
            </a:r>
          </a:p>
          <a:p>
            <a:pPr>
              <a:lnSpc>
                <a:spcPct val="100000"/>
              </a:lnSpc>
            </a:pPr>
            <a:endParaRPr lang="en-US" sz="400" dirty="0" smtClean="0">
              <a:solidFill>
                <a:srgbClr val="000066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Their commitment </a:t>
            </a:r>
            <a:r>
              <a:rPr lang="en-US" sz="2000" dirty="0" smtClean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to the employment and economic well being of people with barriers still drives us. </a:t>
            </a:r>
          </a:p>
          <a:p>
            <a:endParaRPr lang="en-US" sz="400" dirty="0" smtClean="0">
              <a:solidFill>
                <a:srgbClr val="000066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Their innovation </a:t>
            </a:r>
            <a:r>
              <a:rPr lang="en-US" sz="2000" b="1" dirty="0" smtClean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 s</a:t>
            </a:r>
            <a:r>
              <a:rPr lang="en-US" sz="2000" dirty="0" smtClean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pearheaded the social impact commercial businesses model that provides living wage employment, benefits and career paths for individuals with barriers. </a:t>
            </a:r>
          </a:p>
          <a:p>
            <a:endParaRPr lang="en-US" sz="400" dirty="0" smtClean="0">
              <a:solidFill>
                <a:srgbClr val="000066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Throughout </a:t>
            </a:r>
            <a:r>
              <a:rPr lang="en-US" sz="2000" b="1" dirty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our 80 year history</a:t>
            </a:r>
            <a:r>
              <a:rPr lang="en-US" sz="2000" dirty="0" smtClean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 we have pioneered employment for veterans and people with physical and developmental disabilities as well as,  transportation, recreation and rehabilitative services.  </a:t>
            </a:r>
          </a:p>
          <a:p>
            <a:r>
              <a:rPr lang="en-US" sz="2000" dirty="0" smtClean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8638" y="6309518"/>
            <a:ext cx="2057400" cy="365125"/>
          </a:xfrm>
        </p:spPr>
        <p:txBody>
          <a:bodyPr/>
          <a:lstStyle/>
          <a:p>
            <a:fld id="{DD806C5C-B0EC-4DDB-B31D-7B7F9248BD7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/>
          <a:lstStyle/>
          <a:p>
            <a:r>
              <a:rPr lang="en-US" b="1" dirty="0" smtClean="0"/>
              <a:t>Fedcap Today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886700" cy="435133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Impacts the lives of </a:t>
            </a:r>
            <a:r>
              <a:rPr lang="en-US" b="1" dirty="0" smtClean="0">
                <a:latin typeface="+mn-lt"/>
              </a:rPr>
              <a:t>65,000</a:t>
            </a:r>
            <a:r>
              <a:rPr lang="en-US" dirty="0" smtClean="0">
                <a:latin typeface="+mn-lt"/>
              </a:rPr>
              <a:t> people each year</a:t>
            </a:r>
          </a:p>
          <a:p>
            <a:endParaRPr lang="en-US" sz="4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Services located throughout the </a:t>
            </a:r>
            <a:r>
              <a:rPr lang="en-US" b="1" dirty="0" smtClean="0">
                <a:latin typeface="+mn-lt"/>
              </a:rPr>
              <a:t>Northeast</a:t>
            </a:r>
            <a:r>
              <a:rPr lang="en-US" dirty="0" smtClean="0">
                <a:latin typeface="+mn-lt"/>
              </a:rPr>
              <a:t>, </a:t>
            </a:r>
            <a:r>
              <a:rPr lang="en-US" b="1" dirty="0" smtClean="0">
                <a:latin typeface="+mn-lt"/>
              </a:rPr>
              <a:t>New England</a:t>
            </a:r>
            <a:r>
              <a:rPr lang="en-US" dirty="0" smtClean="0">
                <a:latin typeface="+mn-lt"/>
              </a:rPr>
              <a:t>, </a:t>
            </a:r>
            <a:r>
              <a:rPr lang="en-US" b="1" dirty="0" smtClean="0">
                <a:latin typeface="+mn-lt"/>
              </a:rPr>
              <a:t>Mid-Atlantic</a:t>
            </a:r>
            <a:r>
              <a:rPr lang="en-US" dirty="0" smtClean="0">
                <a:latin typeface="+mn-lt"/>
              </a:rPr>
              <a:t> and </a:t>
            </a:r>
            <a:r>
              <a:rPr lang="en-US" b="1" dirty="0" smtClean="0">
                <a:latin typeface="+mn-lt"/>
              </a:rPr>
              <a:t>Southeast</a:t>
            </a:r>
            <a:r>
              <a:rPr lang="en-US" dirty="0" smtClean="0">
                <a:latin typeface="+mn-lt"/>
              </a:rPr>
              <a:t> </a:t>
            </a:r>
          </a:p>
          <a:p>
            <a:endParaRPr lang="en-US" sz="4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Work is structured within </a:t>
            </a:r>
            <a:r>
              <a:rPr lang="en-US" b="1" dirty="0" smtClean="0">
                <a:latin typeface="+mn-lt"/>
              </a:rPr>
              <a:t>four practice areas</a:t>
            </a:r>
            <a:r>
              <a:rPr lang="en-US" dirty="0" smtClean="0">
                <a:latin typeface="+mn-lt"/>
              </a:rPr>
              <a:t>:</a:t>
            </a:r>
          </a:p>
          <a:p>
            <a:pPr marL="1028700" lvl="1" indent="-342900"/>
            <a:r>
              <a:rPr lang="en-US" i="1" dirty="0" smtClean="0"/>
              <a:t>Workforce Development</a:t>
            </a:r>
          </a:p>
          <a:p>
            <a:pPr marL="1028700" lvl="1" indent="-342900"/>
            <a:r>
              <a:rPr lang="en-US" i="1" dirty="0" smtClean="0"/>
              <a:t>Education</a:t>
            </a:r>
          </a:p>
          <a:p>
            <a:pPr marL="1028700" lvl="1" indent="-342900"/>
            <a:r>
              <a:rPr lang="en-US" i="1" dirty="0" smtClean="0"/>
              <a:t>Occupational Health</a:t>
            </a:r>
          </a:p>
          <a:p>
            <a:pPr marL="1028700" lvl="1" indent="-342900"/>
            <a:r>
              <a:rPr lang="en-US" i="1" dirty="0" smtClean="0"/>
              <a:t>Economic Development</a:t>
            </a:r>
          </a:p>
          <a:p>
            <a:pPr lvl="1" indent="0">
              <a:buNone/>
            </a:pPr>
            <a:endParaRPr lang="en-US" sz="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Work is informed by the </a:t>
            </a:r>
            <a:r>
              <a:rPr lang="en-US" b="1" dirty="0" smtClean="0">
                <a:latin typeface="+mn-lt"/>
              </a:rPr>
              <a:t>Community Impact Institute</a:t>
            </a:r>
            <a:r>
              <a:rPr lang="en-US" dirty="0" smtClean="0">
                <a:latin typeface="+mn-lt"/>
              </a:rPr>
              <a:t>—the discovery, research, and writing arm of the agency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0B649-AE70-4BF7-A934-0C4FFAAED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1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1"/>
            <a:ext cx="7886700" cy="609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+mj-lt"/>
              </a:rPr>
              <a:t>						</a:t>
            </a:r>
            <a:r>
              <a:rPr lang="en-US" sz="3600" b="1" dirty="0" smtClean="0">
                <a:latin typeface="+mj-lt"/>
              </a:rPr>
              <a:t>     </a:t>
            </a:r>
            <a:br>
              <a:rPr lang="en-US" sz="3600" b="1" dirty="0" smtClean="0">
                <a:latin typeface="+mj-lt"/>
              </a:rPr>
            </a:br>
            <a:r>
              <a:rPr lang="en-US" sz="3200" b="1" dirty="0" smtClean="0">
                <a:latin typeface="+mj-lt"/>
              </a:rPr>
              <a:t>Background:  </a:t>
            </a:r>
            <a:br>
              <a:rPr lang="en-US" sz="3200" b="1" dirty="0" smtClean="0">
                <a:latin typeface="+mj-lt"/>
              </a:rPr>
            </a:br>
            <a:r>
              <a:rPr lang="en-US" sz="3200" b="1" dirty="0" smtClean="0">
                <a:latin typeface="+mj-lt"/>
              </a:rPr>
              <a:t>Fedcap’s Work in Rhode Island</a:t>
            </a:r>
            <a:endParaRPr lang="en-US" sz="32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48260"/>
            <a:ext cx="8153400" cy="5373216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>
                <a:solidFill>
                  <a:srgbClr val="002060"/>
                </a:solidFill>
              </a:rPr>
              <a:t>Interim Settlement Agreement </a:t>
            </a:r>
            <a:r>
              <a:rPr lang="en-US" dirty="0" smtClean="0">
                <a:solidFill>
                  <a:srgbClr val="002060"/>
                </a:solidFill>
              </a:rPr>
              <a:t>and </a:t>
            </a:r>
            <a:r>
              <a:rPr lang="en-US" b="1" dirty="0">
                <a:solidFill>
                  <a:srgbClr val="002060"/>
                </a:solidFill>
              </a:rPr>
              <a:t>Consent </a:t>
            </a:r>
            <a:r>
              <a:rPr lang="en-US" b="1" dirty="0" smtClean="0">
                <a:solidFill>
                  <a:srgbClr val="002060"/>
                </a:solidFill>
              </a:rPr>
              <a:t>Decree</a:t>
            </a:r>
          </a:p>
          <a:p>
            <a:pPr marL="457200" lvl="1" indent="0">
              <a:buNone/>
            </a:pPr>
            <a:endParaRPr lang="en-US" sz="800" dirty="0">
              <a:solidFill>
                <a:srgbClr val="002060"/>
              </a:solidFill>
            </a:endParaRP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Transformation</a:t>
            </a:r>
            <a:r>
              <a:rPr lang="en-US" dirty="0">
                <a:solidFill>
                  <a:srgbClr val="002060"/>
                </a:solidFill>
              </a:rPr>
              <a:t> from center-based work to integrated </a:t>
            </a:r>
            <a:r>
              <a:rPr lang="en-US" dirty="0" smtClean="0">
                <a:solidFill>
                  <a:srgbClr val="002060"/>
                </a:solidFill>
              </a:rPr>
              <a:t>employment</a:t>
            </a:r>
          </a:p>
          <a:p>
            <a:pPr marL="457200" lvl="1" indent="0">
              <a:buNone/>
            </a:pPr>
            <a:endParaRPr lang="en-US" sz="800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Responsible for </a:t>
            </a:r>
            <a:r>
              <a:rPr lang="en-US" b="1" dirty="0" smtClean="0">
                <a:solidFill>
                  <a:srgbClr val="002060"/>
                </a:solidFill>
              </a:rPr>
              <a:t>closing down of sheltered workshop </a:t>
            </a:r>
            <a:r>
              <a:rPr lang="en-US" dirty="0" smtClean="0">
                <a:solidFill>
                  <a:srgbClr val="002060"/>
                </a:solidFill>
              </a:rPr>
              <a:t>and RAPID integrated employment of individuals named in the ISA</a:t>
            </a:r>
          </a:p>
          <a:p>
            <a:pPr marL="457200" lvl="1" indent="0">
              <a:buNone/>
            </a:pPr>
            <a:endParaRPr lang="en-US" sz="800" dirty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Providing </a:t>
            </a:r>
            <a:r>
              <a:rPr lang="en-US" b="1" dirty="0" smtClean="0">
                <a:solidFill>
                  <a:srgbClr val="002060"/>
                </a:solidFill>
              </a:rPr>
              <a:t>technical </a:t>
            </a:r>
            <a:r>
              <a:rPr lang="en-US" b="1" dirty="0">
                <a:solidFill>
                  <a:srgbClr val="002060"/>
                </a:solidFill>
              </a:rPr>
              <a:t>assistance and training </a:t>
            </a:r>
            <a:r>
              <a:rPr lang="en-US" dirty="0">
                <a:solidFill>
                  <a:srgbClr val="002060"/>
                </a:solidFill>
              </a:rPr>
              <a:t>to 40+ </a:t>
            </a:r>
            <a:r>
              <a:rPr lang="en-US" dirty="0" smtClean="0">
                <a:solidFill>
                  <a:srgbClr val="002060"/>
                </a:solidFill>
              </a:rPr>
              <a:t>community agencies and 39 school districts</a:t>
            </a:r>
          </a:p>
          <a:p>
            <a:pPr marL="457200" lvl="1" indent="0">
              <a:buNone/>
            </a:pPr>
            <a:endParaRPr lang="en-US" sz="800" dirty="0" smtClean="0">
              <a:solidFill>
                <a:srgbClr val="002060"/>
              </a:solidFill>
            </a:endParaRP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Shifting the culture </a:t>
            </a:r>
            <a:r>
              <a:rPr lang="en-US" dirty="0" smtClean="0">
                <a:solidFill>
                  <a:srgbClr val="002060"/>
                </a:solidFill>
              </a:rPr>
              <a:t>and changing the lens</a:t>
            </a:r>
          </a:p>
          <a:p>
            <a:pPr marL="457200" lvl="1" indent="0">
              <a:buNone/>
            </a:pPr>
            <a:endParaRPr lang="en-US" sz="800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Moving from more traditional vocational rehabilitation approach to </a:t>
            </a:r>
            <a:r>
              <a:rPr lang="en-US" b="1" dirty="0" smtClean="0">
                <a:solidFill>
                  <a:srgbClr val="002060"/>
                </a:solidFill>
              </a:rPr>
              <a:t>Rapid Job Placement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E238D52-246A-4ADD-9FC0-7DBF7E9CC5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867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Franklin Gothic Heavy" panose="020B0903020102020204" pitchFamily="34" charset="0"/>
                <a:ea typeface="+mn-ea"/>
                <a:cs typeface="+mn-cs"/>
              </a:rPr>
              <a:t>Definition of Rapid Job Placement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385048" cy="4495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Historically in the vocational rehabilitation world we “readied people for employment” for </a:t>
            </a:r>
            <a:r>
              <a:rPr lang="en-US" sz="2800" dirty="0" smtClean="0">
                <a:latin typeface="+mn-lt"/>
              </a:rPr>
              <a:t>months/years</a:t>
            </a:r>
          </a:p>
          <a:p>
            <a:endParaRPr lang="en-US" sz="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Rapid </a:t>
            </a:r>
            <a:r>
              <a:rPr lang="en-US" sz="2800" dirty="0">
                <a:latin typeface="+mn-lt"/>
              </a:rPr>
              <a:t>Job Placement means that when the job is identified people go to </a:t>
            </a:r>
            <a:r>
              <a:rPr lang="en-US" sz="2800" dirty="0" smtClean="0">
                <a:latin typeface="+mn-lt"/>
              </a:rPr>
              <a:t>work</a:t>
            </a:r>
          </a:p>
          <a:p>
            <a:endParaRPr lang="en-US" sz="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Businesses must be engaged, jobs identified/ developed</a:t>
            </a:r>
            <a:endParaRPr lang="en-US" sz="2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b="1" dirty="0">
              <a:latin typeface="+mj-lt"/>
            </a:endParaRP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D806C5C-B0EC-4DDB-B31D-7B7F9248BD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2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6C5C-B0EC-4DDB-B31D-7B7F9248BD7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5" y="34636"/>
            <a:ext cx="7403955" cy="635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99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637"/>
            <a:ext cx="7886700" cy="8035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Concurrent Activities:</a:t>
            </a:r>
            <a:br>
              <a:rPr lang="en-US" sz="3200" b="1" dirty="0" smtClean="0"/>
            </a:br>
            <a:r>
              <a:rPr lang="en-US" sz="3200" b="1" dirty="0" smtClean="0"/>
              <a:t> Business Partners &amp; Employee Readiness 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04800" y="1997371"/>
            <a:ext cx="3868340" cy="3684588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 smtClean="0"/>
              <a:t>High Growth Sectors </a:t>
            </a:r>
          </a:p>
          <a:p>
            <a:r>
              <a:rPr lang="en-US" sz="1600" b="1" dirty="0" smtClean="0">
                <a:latin typeface="+mj-lt"/>
              </a:rPr>
              <a:t>Food </a:t>
            </a:r>
            <a:r>
              <a:rPr lang="en-US" sz="1600" b="1" dirty="0">
                <a:latin typeface="+mj-lt"/>
              </a:rPr>
              <a:t>Service/ Restaurant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Cashier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Dishwashing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Busing tables /filling water/bread baskets</a:t>
            </a:r>
          </a:p>
          <a:p>
            <a:pPr lvl="1"/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Prep Cook</a:t>
            </a:r>
          </a:p>
          <a:p>
            <a:r>
              <a:rPr lang="en-US" sz="1600" b="1" dirty="0" smtClean="0">
                <a:latin typeface="+mj-lt"/>
              </a:rPr>
              <a:t>Hospitality</a:t>
            </a:r>
            <a:endParaRPr lang="en-US" sz="1600" b="1" dirty="0">
              <a:latin typeface="+mj-lt"/>
            </a:endParaRPr>
          </a:p>
          <a:p>
            <a:pPr lvl="1"/>
            <a:r>
              <a:rPr lang="en-US" sz="1600" dirty="0">
                <a:solidFill>
                  <a:srgbClr val="002060"/>
                </a:solidFill>
                <a:latin typeface="+mj-lt"/>
              </a:rPr>
              <a:t>Housekeeping 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  <a:latin typeface="+mj-lt"/>
              </a:rPr>
              <a:t>Front Desk </a:t>
            </a:r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Support</a:t>
            </a:r>
          </a:p>
          <a:p>
            <a:r>
              <a:rPr lang="en-US" sz="1600" b="1" dirty="0">
                <a:latin typeface="+mj-lt"/>
              </a:rPr>
              <a:t>Retail/Stocking</a:t>
            </a:r>
          </a:p>
          <a:p>
            <a:r>
              <a:rPr lang="en-US" sz="1600" b="1" dirty="0" smtClean="0">
                <a:latin typeface="+mj-lt"/>
              </a:rPr>
              <a:t>Light </a:t>
            </a:r>
            <a:r>
              <a:rPr lang="en-US" sz="1600" b="1" dirty="0">
                <a:latin typeface="+mj-lt"/>
              </a:rPr>
              <a:t>manufacturing</a:t>
            </a:r>
          </a:p>
          <a:p>
            <a:r>
              <a:rPr lang="en-US" sz="1600" b="1" dirty="0">
                <a:latin typeface="+mj-lt"/>
              </a:rPr>
              <a:t>Construction </a:t>
            </a:r>
          </a:p>
          <a:p>
            <a:r>
              <a:rPr lang="en-US" sz="1600" b="1" dirty="0">
                <a:latin typeface="+mj-lt"/>
              </a:rPr>
              <a:t>Janitorial/Facilities Management</a:t>
            </a:r>
          </a:p>
          <a:p>
            <a:endParaRPr lang="en-US" sz="11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29150" y="1967410"/>
            <a:ext cx="3887391" cy="4368801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Assess individual’s capacities in functional areas that contribute to employment success: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Stamina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Mobility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Clarity of speech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Working in 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Following Directions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Sequencing of multiple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Reading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Simple Addition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Conflict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Stress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Using Transportation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Flexibility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304800" y="1054100"/>
            <a:ext cx="3868340" cy="823912"/>
          </a:xfrm>
          <a:solidFill>
            <a:srgbClr val="0070C0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Labor Sector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Analysis</a:t>
            </a:r>
            <a:endParaRPr lang="en-US" sz="2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29150" y="979487"/>
            <a:ext cx="3887391" cy="823912"/>
          </a:xfrm>
          <a:solidFill>
            <a:srgbClr val="0070C0"/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Functional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Capacity Assessment</a:t>
            </a:r>
            <a:endParaRPr lang="en-US" sz="3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160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"/>
            <a:ext cx="7886700" cy="62484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Functional Assessment Tool Sample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527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81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tes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800</Words>
  <Application>Microsoft Office PowerPoint</Application>
  <PresentationFormat>On-screen Show (4:3)</PresentationFormat>
  <Paragraphs>182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Franklin Gothic Book</vt:lpstr>
      <vt:lpstr>Franklin Gothic Heavy</vt:lpstr>
      <vt:lpstr>Franklin Gothic Medium</vt:lpstr>
      <vt:lpstr>template test</vt:lpstr>
      <vt:lpstr>Moving from Work Centers to Community Based Employment  </vt:lpstr>
      <vt:lpstr>The Culture </vt:lpstr>
      <vt:lpstr>Fedcap History</vt:lpstr>
      <vt:lpstr>Fedcap Today </vt:lpstr>
      <vt:lpstr>            Background:   Fedcap’s Work in Rhode Island</vt:lpstr>
      <vt:lpstr>Definition of Rapid Job Placement </vt:lpstr>
      <vt:lpstr>PowerPoint Presentation</vt:lpstr>
      <vt:lpstr>Concurrent Activities:  Business Partners &amp; Employee Readiness  </vt:lpstr>
      <vt:lpstr>       Functional Assessment Tool Sample</vt:lpstr>
      <vt:lpstr>     Integrated Day Activity Tool Sample</vt:lpstr>
      <vt:lpstr>Concurrent Activities: Business Partners  &amp; Employee Readiness  </vt:lpstr>
      <vt:lpstr>Concurrent Activities: Business Partners  &amp; Employee Readiness</vt:lpstr>
      <vt:lpstr>Concurrent Activities: Business Partners  &amp; Employee Readiness  </vt:lpstr>
      <vt:lpstr>Concurrent Activities: Business Partners  &amp; Employee Readiness</vt:lpstr>
      <vt:lpstr>PowerPoint Presentation</vt:lpstr>
      <vt:lpstr>PowerPoint Presentation</vt:lpstr>
      <vt:lpstr>Concurrent Activities: Ongoing Business Partnership  &amp; Employee Success</vt:lpstr>
      <vt:lpstr>Reinforcing the Evolving Culture!</vt:lpstr>
      <vt:lpstr>The Culture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Lorrie Lutz</dc:creator>
  <cp:lastModifiedBy>Lori Norris</cp:lastModifiedBy>
  <cp:revision>33</cp:revision>
  <cp:lastPrinted>2015-03-17T19:20:44Z</cp:lastPrinted>
  <dcterms:created xsi:type="dcterms:W3CDTF">2015-02-10T19:20:06Z</dcterms:created>
  <dcterms:modified xsi:type="dcterms:W3CDTF">2015-03-17T19:54:55Z</dcterms:modified>
</cp:coreProperties>
</file>